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0">
  <p:sldMasterIdLst>
    <p:sldMasterId id="214748376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7" r:id="rId3"/>
    <p:sldId id="341" r:id="rId4"/>
    <p:sldId id="339" r:id="rId5"/>
    <p:sldId id="298" r:id="rId6"/>
    <p:sldId id="314" r:id="rId7"/>
    <p:sldId id="315" r:id="rId8"/>
    <p:sldId id="318" r:id="rId9"/>
    <p:sldId id="348" r:id="rId10"/>
    <p:sldId id="347" r:id="rId11"/>
    <p:sldId id="344" r:id="rId12"/>
    <p:sldId id="349" r:id="rId13"/>
    <p:sldId id="345" r:id="rId14"/>
    <p:sldId id="342" r:id="rId15"/>
    <p:sldId id="343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EF5"/>
    <a:srgbClr val="CCECFF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Estilo Escuro 2 - Ênfase 3/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479" autoAdjust="0"/>
  </p:normalViewPr>
  <p:slideViewPr>
    <p:cSldViewPr>
      <p:cViewPr varScale="1">
        <p:scale>
          <a:sx n="94" d="100"/>
          <a:sy n="94" d="100"/>
        </p:scale>
        <p:origin x="28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76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essoal\Configura&#231;&#245;es%20locais\Temporary%20Internet%20Files\Content.Outlook\M2AZOHY4\Grafico%2003%2009%20(3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Users\nelsoncardoso\Documents\ESTUDO%20CONAPE%20ANDIFES%20AL%20E%20CARIBE%202017\dados%20e%20simulac&#807;o&#771;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Plan1!$B$6</c:f>
              <c:strCache>
                <c:ptCount val="1"/>
                <c:pt idx="0">
                  <c:v>TOTAL GERAL</c:v>
                </c:pt>
              </c:strCache>
            </c:strRef>
          </c:tx>
          <c:cat>
            <c:numRef>
              <c:f>Plan1!$C$5:$G$5</c:f>
              <c:numCache>
                <c:formatCode>General</c:formatCode>
                <c:ptCount val="5"/>
                <c:pt idx="0">
                  <c:v>1999</c:v>
                </c:pt>
                <c:pt idx="1">
                  <c:v>2002</c:v>
                </c:pt>
                <c:pt idx="2">
                  <c:v>2006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Plan1!$C$6:$G$6</c:f>
              <c:numCache>
                <c:formatCode>#,##0</c:formatCode>
                <c:ptCount val="5"/>
                <c:pt idx="0">
                  <c:v>2369945</c:v>
                </c:pt>
                <c:pt idx="1">
                  <c:v>3479913</c:v>
                </c:pt>
                <c:pt idx="2">
                  <c:v>4676646</c:v>
                </c:pt>
                <c:pt idx="3">
                  <c:v>5115896</c:v>
                </c:pt>
                <c:pt idx="4">
                  <c:v>5449120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86-45A6-8A25-F33B020EA7C2}"/>
            </c:ext>
          </c:extLst>
        </c:ser>
        <c:ser>
          <c:idx val="1"/>
          <c:order val="1"/>
          <c:tx>
            <c:strRef>
              <c:f>Plan1!$B$7</c:f>
              <c:strCache>
                <c:ptCount val="1"/>
                <c:pt idx="0">
                  <c:v>Total Públicas</c:v>
                </c:pt>
              </c:strCache>
            </c:strRef>
          </c:tx>
          <c:cat>
            <c:numRef>
              <c:f>Plan1!$C$5:$G$5</c:f>
              <c:numCache>
                <c:formatCode>General</c:formatCode>
                <c:ptCount val="5"/>
                <c:pt idx="0">
                  <c:v>1999</c:v>
                </c:pt>
                <c:pt idx="1">
                  <c:v>2002</c:v>
                </c:pt>
                <c:pt idx="2">
                  <c:v>2006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Plan1!$C$7:$G$7</c:f>
              <c:numCache>
                <c:formatCode>#,##0</c:formatCode>
                <c:ptCount val="5"/>
                <c:pt idx="0">
                  <c:v>832022</c:v>
                </c:pt>
                <c:pt idx="1">
                  <c:v>1051655</c:v>
                </c:pt>
                <c:pt idx="2">
                  <c:v>1209304</c:v>
                </c:pt>
                <c:pt idx="3">
                  <c:v>1351168</c:v>
                </c:pt>
                <c:pt idx="4">
                  <c:v>1461696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86-45A6-8A25-F33B020EA7C2}"/>
            </c:ext>
          </c:extLst>
        </c:ser>
        <c:ser>
          <c:idx val="2"/>
          <c:order val="2"/>
          <c:tx>
            <c:strRef>
              <c:f>Plan1!$B$8</c:f>
              <c:strCache>
                <c:ptCount val="1"/>
                <c:pt idx="0">
                  <c:v>Tot. Conf/Comun.</c:v>
                </c:pt>
              </c:strCache>
            </c:strRef>
          </c:tx>
          <c:cat>
            <c:numRef>
              <c:f>Plan1!$C$5:$G$5</c:f>
              <c:numCache>
                <c:formatCode>General</c:formatCode>
                <c:ptCount val="5"/>
                <c:pt idx="0">
                  <c:v>1999</c:v>
                </c:pt>
                <c:pt idx="1">
                  <c:v>2002</c:v>
                </c:pt>
                <c:pt idx="2">
                  <c:v>2006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Plan1!$C$8:$G$8</c:f>
              <c:numCache>
                <c:formatCode>#,##0</c:formatCode>
                <c:ptCount val="5"/>
                <c:pt idx="0">
                  <c:v>886561</c:v>
                </c:pt>
                <c:pt idx="1">
                  <c:v>1166357</c:v>
                </c:pt>
                <c:pt idx="2">
                  <c:v>1543176</c:v>
                </c:pt>
                <c:pt idx="3">
                  <c:v>864965</c:v>
                </c:pt>
                <c:pt idx="4">
                  <c:v>600501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86-45A6-8A25-F33B020EA7C2}"/>
            </c:ext>
          </c:extLst>
        </c:ser>
        <c:ser>
          <c:idx val="3"/>
          <c:order val="3"/>
          <c:tx>
            <c:strRef>
              <c:f>Plan1!$B$9</c:f>
              <c:strCache>
                <c:ptCount val="1"/>
                <c:pt idx="0">
                  <c:v>Tot. Particular</c:v>
                </c:pt>
              </c:strCache>
            </c:strRef>
          </c:tx>
          <c:cat>
            <c:numRef>
              <c:f>Plan1!$C$5:$G$5</c:f>
              <c:numCache>
                <c:formatCode>General</c:formatCode>
                <c:ptCount val="5"/>
                <c:pt idx="0">
                  <c:v>1999</c:v>
                </c:pt>
                <c:pt idx="1">
                  <c:v>2002</c:v>
                </c:pt>
                <c:pt idx="2">
                  <c:v>2006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Plan1!$C$9:$G$9</c:f>
              <c:numCache>
                <c:formatCode>#,##0</c:formatCode>
                <c:ptCount val="5"/>
                <c:pt idx="0">
                  <c:v>651362</c:v>
                </c:pt>
                <c:pt idx="1">
                  <c:v>1261901</c:v>
                </c:pt>
                <c:pt idx="2">
                  <c:v>1924166</c:v>
                </c:pt>
                <c:pt idx="3">
                  <c:v>2899763</c:v>
                </c:pt>
                <c:pt idx="4">
                  <c:v>3386923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B86-45A6-8A25-F33B020EA7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287296"/>
        <c:axId val="164290072"/>
      </c:lineChart>
      <c:catAx>
        <c:axId val="164287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4290072"/>
        <c:crosses val="autoZero"/>
        <c:auto val="1"/>
        <c:lblAlgn val="ctr"/>
        <c:lblOffset val="100"/>
        <c:noMultiLvlLbl val="0"/>
      </c:catAx>
      <c:valAx>
        <c:axId val="16429007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64287296"/>
        <c:crosses val="autoZero"/>
        <c:crossBetween val="between"/>
      </c:valAx>
      <c:spPr>
        <a:ln w="28575"/>
      </c:spPr>
    </c:plotArea>
    <c:legend>
      <c:legendPos val="b"/>
      <c:layout>
        <c:manualLayout>
          <c:xMode val="edge"/>
          <c:yMode val="edge"/>
          <c:x val="4.9999907473375516E-2"/>
          <c:y val="0.93454822457538589"/>
          <c:w val="0.9"/>
          <c:h val="6.5451775424623812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 w="38100">
      <a:solidFill>
        <a:srgbClr val="92D050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572688830562849E-2"/>
          <c:y val="3.8604751741709832E-2"/>
          <c:w val="0.89395719765798498"/>
          <c:h val="0.73835419187211204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'PUB e PRIV'!$A$3:$A$17</c:f>
              <c:numCache>
                <c:formatCode>General</c:formatCode>
                <c:ptCount val="15"/>
                <c:pt idx="0">
                  <c:v>1964</c:v>
                </c:pt>
                <c:pt idx="1">
                  <c:v>1974</c:v>
                </c:pt>
                <c:pt idx="2">
                  <c:v>1984</c:v>
                </c:pt>
                <c:pt idx="3">
                  <c:v>1985</c:v>
                </c:pt>
                <c:pt idx="4">
                  <c:v>1989</c:v>
                </c:pt>
                <c:pt idx="5">
                  <c:v>1990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2002</c:v>
                </c:pt>
                <c:pt idx="11">
                  <c:v>2003</c:v>
                </c:pt>
                <c:pt idx="12">
                  <c:v>2010</c:v>
                </c:pt>
                <c:pt idx="13">
                  <c:v>2011</c:v>
                </c:pt>
                <c:pt idx="14">
                  <c:v>2016</c:v>
                </c:pt>
              </c:numCache>
            </c:numRef>
          </c:cat>
          <c:val>
            <c:numRef>
              <c:f>'PUB e PRIV'!$B$3:$B$17</c:f>
              <c:numCache>
                <c:formatCode>General</c:formatCode>
                <c:ptCount val="15"/>
                <c:pt idx="0">
                  <c:v>61.6</c:v>
                </c:pt>
                <c:pt idx="1">
                  <c:v>36.4</c:v>
                </c:pt>
                <c:pt idx="2">
                  <c:v>40.9</c:v>
                </c:pt>
                <c:pt idx="3">
                  <c:v>40.700000000000003</c:v>
                </c:pt>
                <c:pt idx="4">
                  <c:v>38.5</c:v>
                </c:pt>
                <c:pt idx="5">
                  <c:v>37.700000000000003</c:v>
                </c:pt>
                <c:pt idx="6">
                  <c:v>41</c:v>
                </c:pt>
                <c:pt idx="7">
                  <c:v>39.799999999999997</c:v>
                </c:pt>
                <c:pt idx="8">
                  <c:v>41.6</c:v>
                </c:pt>
                <c:pt idx="9">
                  <c:v>39.799999999999997</c:v>
                </c:pt>
                <c:pt idx="10">
                  <c:v>30.2</c:v>
                </c:pt>
                <c:pt idx="11">
                  <c:v>29.1</c:v>
                </c:pt>
                <c:pt idx="12">
                  <c:v>25.8</c:v>
                </c:pt>
                <c:pt idx="13">
                  <c:v>26.3</c:v>
                </c:pt>
                <c:pt idx="14">
                  <c:v>24.7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35-487E-B6CE-B83AD98481E3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'PUB e PRIV'!$A$3:$A$17</c:f>
              <c:numCache>
                <c:formatCode>General</c:formatCode>
                <c:ptCount val="15"/>
                <c:pt idx="0">
                  <c:v>1964</c:v>
                </c:pt>
                <c:pt idx="1">
                  <c:v>1974</c:v>
                </c:pt>
                <c:pt idx="2">
                  <c:v>1984</c:v>
                </c:pt>
                <c:pt idx="3">
                  <c:v>1985</c:v>
                </c:pt>
                <c:pt idx="4">
                  <c:v>1989</c:v>
                </c:pt>
                <c:pt idx="5">
                  <c:v>1990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2002</c:v>
                </c:pt>
                <c:pt idx="11">
                  <c:v>2003</c:v>
                </c:pt>
                <c:pt idx="12">
                  <c:v>2010</c:v>
                </c:pt>
                <c:pt idx="13">
                  <c:v>2011</c:v>
                </c:pt>
                <c:pt idx="14">
                  <c:v>2016</c:v>
                </c:pt>
              </c:numCache>
            </c:numRef>
          </c:cat>
          <c:val>
            <c:numRef>
              <c:f>'PUB e PRIV'!$C$3:$C$17</c:f>
              <c:numCache>
                <c:formatCode>General</c:formatCode>
                <c:ptCount val="15"/>
                <c:pt idx="0">
                  <c:v>38.4</c:v>
                </c:pt>
                <c:pt idx="1">
                  <c:v>63.5</c:v>
                </c:pt>
                <c:pt idx="2">
                  <c:v>59.1</c:v>
                </c:pt>
                <c:pt idx="3">
                  <c:v>59.3</c:v>
                </c:pt>
                <c:pt idx="4">
                  <c:v>61.5</c:v>
                </c:pt>
                <c:pt idx="5">
                  <c:v>62.3</c:v>
                </c:pt>
                <c:pt idx="6">
                  <c:v>59</c:v>
                </c:pt>
                <c:pt idx="7">
                  <c:v>60.2</c:v>
                </c:pt>
                <c:pt idx="8">
                  <c:v>58.4</c:v>
                </c:pt>
                <c:pt idx="9">
                  <c:v>60.2</c:v>
                </c:pt>
                <c:pt idx="10">
                  <c:v>69.8</c:v>
                </c:pt>
                <c:pt idx="11">
                  <c:v>70.900000000000006</c:v>
                </c:pt>
                <c:pt idx="12">
                  <c:v>74.2</c:v>
                </c:pt>
                <c:pt idx="13">
                  <c:v>73.7</c:v>
                </c:pt>
                <c:pt idx="14">
                  <c:v>75.3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35-487E-B6CE-B83AD98481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8181088"/>
        <c:axId val="278847360"/>
      </c:lineChart>
      <c:catAx>
        <c:axId val="27818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8847360"/>
        <c:crosses val="autoZero"/>
        <c:auto val="1"/>
        <c:lblAlgn val="ctr"/>
        <c:lblOffset val="100"/>
        <c:noMultiLvlLbl val="0"/>
      </c:catAx>
      <c:valAx>
        <c:axId val="278847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8181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0.79145</cdr:x>
      <cdr:y>0.11923</cdr:y>
    </cdr:from>
    <cdr:to>
      <cdr:x>0.97607</cdr:x>
      <cdr:y>0.58223</cdr:y>
    </cdr:to>
    <cdr:sp macro="" textlink="">
      <cdr:nvSpPr>
        <cdr:cNvPr id="2" name="Caixa de Texto 1"/>
        <cdr:cNvSpPr txBox="1"/>
      </cdr:nvSpPr>
      <cdr:spPr>
        <a:xfrm xmlns:a="http://schemas.openxmlformats.org/drawingml/2006/main">
          <a:off x="6513317" y="634082"/>
          <a:ext cx="1519349" cy="24622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800" dirty="0"/>
            <a:t>Privado</a:t>
          </a:r>
        </a:p>
        <a:p xmlns:a="http://schemas.openxmlformats.org/drawingml/2006/main">
          <a:endParaRPr lang="pt-BR" sz="1100" dirty="0"/>
        </a:p>
        <a:p xmlns:a="http://schemas.openxmlformats.org/drawingml/2006/main">
          <a:endParaRPr lang="pt-BR" sz="1100" dirty="0"/>
        </a:p>
        <a:p xmlns:a="http://schemas.openxmlformats.org/drawingml/2006/main">
          <a:endParaRPr lang="pt-BR" sz="1100" dirty="0"/>
        </a:p>
        <a:p xmlns:a="http://schemas.openxmlformats.org/drawingml/2006/main">
          <a:endParaRPr lang="pt-BR" sz="1100" dirty="0"/>
        </a:p>
        <a:p xmlns:a="http://schemas.openxmlformats.org/drawingml/2006/main">
          <a:endParaRPr lang="pt-BR" dirty="0"/>
        </a:p>
        <a:p xmlns:a="http://schemas.openxmlformats.org/drawingml/2006/main">
          <a:endParaRPr lang="pt-BR" sz="1100" dirty="0"/>
        </a:p>
        <a:p xmlns:a="http://schemas.openxmlformats.org/drawingml/2006/main">
          <a:endParaRPr lang="pt-BR" dirty="0"/>
        </a:p>
        <a:p xmlns:a="http://schemas.openxmlformats.org/drawingml/2006/main">
          <a:endParaRPr lang="pt-BR" sz="1100" dirty="0"/>
        </a:p>
        <a:p xmlns:a="http://schemas.openxmlformats.org/drawingml/2006/main">
          <a:endParaRPr lang="pt-BR" dirty="0"/>
        </a:p>
        <a:p xmlns:a="http://schemas.openxmlformats.org/drawingml/2006/main">
          <a:r>
            <a:rPr lang="pt-BR" sz="1800" dirty="0"/>
            <a:t>Público</a:t>
          </a:r>
        </a:p>
      </cdr:txBody>
    </cdr:sp>
  </cdr:relSizeAnchor>
  <cdr:relSizeAnchor xmlns:cdr="http://schemas.openxmlformats.org/drawingml/2006/chartDrawing">
    <cdr:from>
      <cdr:x>0.08511</cdr:x>
      <cdr:y>0.93924</cdr:y>
    </cdr:from>
    <cdr:to>
      <cdr:x>1</cdr:x>
      <cdr:y>1</cdr:y>
    </cdr:to>
    <cdr:pic>
      <cdr:nvPicPr>
        <cdr:cNvPr id="4" name="chart">
          <a:extLst xmlns:a="http://schemas.openxmlformats.org/drawingml/2006/main">
            <a:ext uri="{FF2B5EF4-FFF2-40B4-BE49-F238E27FC236}">
              <a16:creationId xmlns:a16="http://schemas.microsoft.com/office/drawing/2014/main" id="{B026FD29-DB70-4E0F-9A14-8B009F18BC0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00387" y="4994934"/>
          <a:ext cx="7529213" cy="323116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q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F2B3A-5CDF-4FC6-AEE0-ACA9EC3F1261}" type="datetimeFigureOut">
              <a:rPr lang="pt-BR" smtClean="0"/>
              <a:pPr/>
              <a:t>02/05/2018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93FE9-0FCA-46E1-9364-DBF4BD6275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643718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q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BCF72-0CE6-4E72-835E-E58F92037479}" type="datetimeFigureOut">
              <a:rPr lang="pt-BR" smtClean="0"/>
              <a:pPr/>
              <a:t>02/05/2018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870A9-39EA-4C6A-BE9C-C8F683D8EB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629387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030209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6502583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41258425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6051923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811826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791665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400" dirty="0">
              <a:latin typeface="Palatino Linotype" panose="02040502050505030304" pitchFamily="18" charset="0"/>
            </a:endParaRPr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860985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332125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51708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443420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081406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657526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</a:t>
            </a:r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964997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1A6EBB-80D1-4BC7-8918-B47D107C8152}" type="datetimeFigureOut">
              <a:rPr lang="pt-BR" smtClean="0"/>
              <a:pPr/>
              <a:t>02/05/2018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B21BEB-D351-4DEB-A1C8-21535C6DF3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6EBB-80D1-4BC7-8918-B47D107C8152}" type="datetimeFigureOut">
              <a:rPr lang="pt-BR" smtClean="0"/>
              <a:pPr/>
              <a:t>02/05/2018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1BEB-D351-4DEB-A1C8-21535C6DF3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6EBB-80D1-4BC7-8918-B47D107C8152}" type="datetimeFigureOut">
              <a:rPr lang="pt-BR" smtClean="0"/>
              <a:pPr/>
              <a:t>02/05/2018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1BEB-D351-4DEB-A1C8-21535C6DF3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6EBB-80D1-4BC7-8918-B47D107C8152}" type="datetimeFigureOut">
              <a:rPr lang="pt-BR" smtClean="0"/>
              <a:pPr/>
              <a:t>02/05/2018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1BEB-D351-4DEB-A1C8-21535C6DF3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6EBB-80D1-4BC7-8918-B47D107C8152}" type="datetimeFigureOut">
              <a:rPr lang="pt-BR" smtClean="0"/>
              <a:pPr/>
              <a:t>02/05/2018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1BEB-D351-4DEB-A1C8-21535C6DF3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6EBB-80D1-4BC7-8918-B47D107C8152}" type="datetimeFigureOut">
              <a:rPr lang="pt-BR" smtClean="0"/>
              <a:pPr/>
              <a:t>02/05/2018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1BEB-D351-4DEB-A1C8-21535C6DF3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6EBB-80D1-4BC7-8918-B47D107C8152}" type="datetimeFigureOut">
              <a:rPr lang="pt-BR" smtClean="0"/>
              <a:pPr/>
              <a:t>02/05/2018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1BEB-D351-4DEB-A1C8-21535C6DF3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6EBB-80D1-4BC7-8918-B47D107C8152}" type="datetimeFigureOut">
              <a:rPr lang="pt-BR" smtClean="0"/>
              <a:pPr/>
              <a:t>02/05/2018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1BEB-D351-4DEB-A1C8-21535C6DF3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6EBB-80D1-4BC7-8918-B47D107C8152}" type="datetimeFigureOut">
              <a:rPr lang="pt-BR" smtClean="0"/>
              <a:pPr/>
              <a:t>02/05/2018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1BEB-D351-4DEB-A1C8-21535C6DF3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41A6EBB-80D1-4BC7-8918-B47D107C8152}" type="datetimeFigureOut">
              <a:rPr lang="pt-BR" smtClean="0"/>
              <a:pPr/>
              <a:t>02/05/2018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1BEB-D351-4DEB-A1C8-21535C6DF3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1A6EBB-80D1-4BC7-8918-B47D107C8152}" type="datetimeFigureOut">
              <a:rPr lang="pt-BR" smtClean="0"/>
              <a:pPr/>
              <a:t>02/05/2018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B21BEB-D351-4DEB-A1C8-21535C6DF3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1A6EBB-80D1-4BC7-8918-B47D107C8152}" type="datetimeFigureOut">
              <a:rPr lang="pt-BR" smtClean="0"/>
              <a:pPr/>
              <a:t>02/05/2018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B21BEB-D351-4DEB-A1C8-21535C6DF3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inep.gov.br/web/guest/sinopses-estatisticas-da-educacao-superior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unner.cl/wp-content/uploads/2012/12/%C2%A0MERCADOS-UNIVERSITARIOS_2006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nped.org.br/sites/default/files/resources/MANIFESTA_O_37_RN_Contra_rio_ades_o_Brasil_acordo_com_rcio_de_servi_os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educ.uerj.br/?page_id=45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rasildefato.com.br/sites/default/files/BDF_538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uditoriacidada.org.br/blog/2015/03/13/a-logica-perversa-da-divida-e-o-orcamento-de-2015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48530" y="-120923"/>
            <a:ext cx="9292530" cy="6669360"/>
          </a:xfrm>
        </p:spPr>
        <p:txBody>
          <a:bodyPr>
            <a:noAutofit/>
          </a:bodyPr>
          <a:lstStyle/>
          <a:p>
            <a:pPr lvl="0" algn="ctr"/>
            <a:r>
              <a:rPr lang="pt-BR" sz="2000" dirty="0">
                <a:solidFill>
                  <a:schemeClr val="tx1"/>
                </a:solidFill>
                <a:effectLst/>
                <a:latin typeface="Palatino Linotype" panose="02040502050505030304" pitchFamily="18" charset="0"/>
              </a:rPr>
              <a:t>UNIGRAN - CENTRO UNIVERSITÁRIO DA GRANDE DOURADOS</a:t>
            </a:r>
            <a:br>
              <a:rPr lang="pt-BR" sz="2000" dirty="0">
                <a:solidFill>
                  <a:schemeClr val="tx1"/>
                </a:solidFill>
                <a:effectLst/>
                <a:latin typeface="Palatino Linotype" panose="02040502050505030304" pitchFamily="18" charset="0"/>
              </a:rPr>
            </a:br>
            <a:br>
              <a:rPr lang="pt-BR" sz="2400" dirty="0">
                <a:solidFill>
                  <a:schemeClr val="tx1"/>
                </a:solidFill>
                <a:effectLst/>
                <a:latin typeface="Palatino Linotype" panose="02040502050505030304" pitchFamily="18" charset="0"/>
              </a:rPr>
            </a:br>
            <a:r>
              <a:rPr lang="pt-BR" sz="2000" dirty="0">
                <a:solidFill>
                  <a:schemeClr val="tx1"/>
                </a:solidFill>
                <a:effectLst/>
                <a:latin typeface="Palatino Linotype" panose="02040502050505030304" pitchFamily="18" charset="0"/>
              </a:rPr>
              <a:t>FÓRUM DE PRÓ-REITORES DE GRADUAÇÃO</a:t>
            </a:r>
            <a:br>
              <a:rPr lang="pt-BR" sz="2000" dirty="0">
                <a:solidFill>
                  <a:schemeClr val="tx1"/>
                </a:solidFill>
                <a:effectLst/>
                <a:latin typeface="Palatino Linotype" panose="02040502050505030304" pitchFamily="18" charset="0"/>
              </a:rPr>
            </a:br>
            <a:r>
              <a:rPr lang="pt-BR" sz="2000" dirty="0">
                <a:solidFill>
                  <a:schemeClr val="tx1"/>
                </a:solidFill>
                <a:effectLst/>
                <a:latin typeface="Palatino Linotype" panose="02040502050505030304" pitchFamily="18" charset="0"/>
              </a:rPr>
              <a:t> DO CENTRO-OESTE</a:t>
            </a:r>
            <a:br>
              <a:rPr lang="pt-BR" sz="2000" i="1" dirty="0">
                <a:solidFill>
                  <a:schemeClr val="tx1"/>
                </a:solidFill>
                <a:effectLst/>
                <a:latin typeface="Palatino Linotype" panose="02040502050505030304" pitchFamily="18" charset="0"/>
              </a:rPr>
            </a:br>
            <a:br>
              <a:rPr lang="pt-BR" sz="2400" i="1" dirty="0">
                <a:solidFill>
                  <a:schemeClr val="tx1"/>
                </a:solidFill>
                <a:effectLst/>
                <a:latin typeface="Palatino Linotype" panose="02040502050505030304" pitchFamily="18" charset="0"/>
              </a:rPr>
            </a:br>
            <a:r>
              <a:rPr lang="pt-BR" sz="2000" dirty="0">
                <a:solidFill>
                  <a:schemeClr val="tx1"/>
                </a:solidFill>
                <a:effectLst/>
                <a:latin typeface="Palatino Linotype" panose="02040502050505030304" pitchFamily="18" charset="0"/>
              </a:rPr>
              <a:t>Palestra</a:t>
            </a:r>
            <a:br>
              <a:rPr lang="pt-BR" sz="2000" dirty="0">
                <a:solidFill>
                  <a:schemeClr val="tx1"/>
                </a:solidFill>
                <a:effectLst/>
                <a:latin typeface="Palatino Linotype" panose="02040502050505030304" pitchFamily="18" charset="0"/>
              </a:rPr>
            </a:br>
            <a:r>
              <a:rPr lang="pt-BR" sz="3200" dirty="0">
                <a:solidFill>
                  <a:schemeClr val="bg2">
                    <a:lumMod val="10000"/>
                  </a:schemeClr>
                </a:solidFill>
                <a:effectLst/>
                <a:latin typeface="Palatino Linotype" panose="02040502050505030304" pitchFamily="18" charset="0"/>
              </a:rPr>
              <a:t>Alguns Desafios Atuais da Educação Superior  no Brasil</a:t>
            </a:r>
            <a:br>
              <a:rPr lang="pt-BR" sz="3200" dirty="0">
                <a:solidFill>
                  <a:schemeClr val="tx1"/>
                </a:solidFill>
                <a:effectLst/>
                <a:latin typeface="Palatino Linotype" panose="02040502050505030304" pitchFamily="18" charset="0"/>
              </a:rPr>
            </a:br>
            <a:br>
              <a:rPr lang="pt-BR" sz="3200" dirty="0">
                <a:solidFill>
                  <a:schemeClr val="tx1"/>
                </a:solidFill>
                <a:effectLst/>
                <a:latin typeface="Palatino Linotype" panose="02040502050505030304" pitchFamily="18" charset="0"/>
              </a:rPr>
            </a:br>
            <a:r>
              <a:rPr lang="pt-BR" sz="2000" b="0" cap="small" dirty="0">
                <a:solidFill>
                  <a:schemeClr val="tx1"/>
                </a:solidFill>
                <a:latin typeface="Palatino Linotype" panose="02040502050505030304" pitchFamily="18" charset="0"/>
              </a:rPr>
              <a:t>Valdemar Sguissardi</a:t>
            </a:r>
            <a:br>
              <a:rPr lang="pt-BR" sz="1600" b="0" dirty="0">
                <a:solidFill>
                  <a:schemeClr val="tx1"/>
                </a:solidFill>
                <a:latin typeface="Palatino Linotype" panose="02040502050505030304" pitchFamily="18" charset="0"/>
              </a:rPr>
            </a:br>
            <a:r>
              <a:rPr lang="pt-BR" sz="1800" b="0" dirty="0">
                <a:solidFill>
                  <a:schemeClr val="tx1"/>
                </a:solidFill>
                <a:latin typeface="Palatino Linotype" panose="02040502050505030304" pitchFamily="18" charset="0"/>
              </a:rPr>
              <a:t>Prof. Dr. Titular (aposentado) da UFSCar</a:t>
            </a:r>
            <a:br>
              <a:rPr lang="pt-BR" sz="1400" b="0" cap="small" dirty="0">
                <a:solidFill>
                  <a:schemeClr val="tx1"/>
                </a:solidFill>
                <a:latin typeface="Palatino Linotype" panose="02040502050505030304" pitchFamily="18" charset="0"/>
              </a:rPr>
            </a:br>
            <a:br>
              <a:rPr lang="pt-BR" sz="1400" b="0" cap="small" dirty="0">
                <a:solidFill>
                  <a:schemeClr val="tx1"/>
                </a:solidFill>
                <a:latin typeface="Palatino Linotype" panose="02040502050505030304" pitchFamily="18" charset="0"/>
              </a:rPr>
            </a:br>
            <a:br>
              <a:rPr lang="pt-BR" sz="1400" b="0" cap="small" dirty="0">
                <a:solidFill>
                  <a:schemeClr val="tx1"/>
                </a:solidFill>
                <a:latin typeface="Palatino Linotype" panose="02040502050505030304" pitchFamily="18" charset="0"/>
              </a:rPr>
            </a:br>
            <a:br>
              <a:rPr lang="pt-BR" sz="1200" dirty="0">
                <a:solidFill>
                  <a:schemeClr val="tx1"/>
                </a:solidFill>
                <a:latin typeface="Palatino Linotype" panose="02040502050505030304" pitchFamily="18" charset="0"/>
              </a:rPr>
            </a:br>
            <a:r>
              <a:rPr lang="pt-BR" sz="2400" b="0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br>
              <a:rPr lang="pt-BR" sz="2400" b="0" dirty="0">
                <a:solidFill>
                  <a:schemeClr val="tx1"/>
                </a:solidFill>
                <a:latin typeface="Palatino Linotype" panose="02040502050505030304" pitchFamily="18" charset="0"/>
              </a:rPr>
            </a:br>
            <a:br>
              <a:rPr lang="pt-BR" sz="2400" b="0" dirty="0">
                <a:solidFill>
                  <a:schemeClr val="tx1"/>
                </a:solidFill>
                <a:latin typeface="Palatino Linotype" panose="02040502050505030304" pitchFamily="18" charset="0"/>
              </a:rPr>
            </a:br>
            <a:r>
              <a:rPr lang="pt-BR" sz="1600" b="0" dirty="0">
                <a:solidFill>
                  <a:schemeClr val="tx1"/>
                </a:solidFill>
                <a:latin typeface="Palatino Linotype" panose="02040502050505030304" pitchFamily="18" charset="0"/>
              </a:rPr>
              <a:t>Dourados, 3 de maio de 2018</a:t>
            </a:r>
            <a:br>
              <a:rPr lang="pt-BR" sz="1600" dirty="0">
                <a:solidFill>
                  <a:schemeClr val="tx1"/>
                </a:solidFill>
                <a:latin typeface="Palatino Linotype" panose="02040502050505030304" pitchFamily="18" charset="0"/>
              </a:rPr>
            </a:br>
            <a:endParaRPr lang="pt-BR" sz="14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C386FD7-1F09-4D89-A5E8-4F1A30303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00050" y="-309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29880" y="1124744"/>
          <a:ext cx="8784976" cy="421347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319152344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6617146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58799532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655407516"/>
                    </a:ext>
                  </a:extLst>
                </a:gridCol>
                <a:gridCol w="783590">
                  <a:extLst>
                    <a:ext uri="{9D8B030D-6E8A-4147-A177-3AD203B41FA5}">
                      <a16:colId xmlns:a16="http://schemas.microsoft.com/office/drawing/2014/main" val="216510766"/>
                    </a:ext>
                  </a:extLst>
                </a:gridCol>
                <a:gridCol w="561022">
                  <a:extLst>
                    <a:ext uri="{9D8B030D-6E8A-4147-A177-3AD203B41FA5}">
                      <a16:colId xmlns:a16="http://schemas.microsoft.com/office/drawing/2014/main" val="95951640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75386486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39872497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545463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19127870"/>
                    </a:ext>
                  </a:extLst>
                </a:gridCol>
                <a:gridCol w="599604">
                  <a:extLst>
                    <a:ext uri="{9D8B030D-6E8A-4147-A177-3AD203B41FA5}">
                      <a16:colId xmlns:a16="http://schemas.microsoft.com/office/drawing/2014/main" val="980171737"/>
                    </a:ext>
                  </a:extLst>
                </a:gridCol>
              </a:tblGrid>
              <a:tr h="504056"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 kern="100" dirty="0">
                          <a:effectLst/>
                          <a:latin typeface="Cambria" panose="02040503050406030204" pitchFamily="18" charset="0"/>
                        </a:rPr>
                        <a:t>Ano</a:t>
                      </a:r>
                      <a:endParaRPr lang="pt-BR" sz="18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Número de Instituições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Número de Matrículas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994281"/>
                  </a:ext>
                </a:extLst>
              </a:tr>
              <a:tr h="52384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Total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kern="100" dirty="0" err="1">
                          <a:effectLst/>
                          <a:latin typeface="Cambria" panose="02040503050406030204" pitchFamily="18" charset="0"/>
                        </a:rPr>
                        <a:t>Públ</a:t>
                      </a: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%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Priv.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%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Total (mil)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kern="100" dirty="0" err="1">
                          <a:effectLst/>
                          <a:latin typeface="Cambria" panose="02040503050406030204" pitchFamily="18" charset="0"/>
                        </a:rPr>
                        <a:t>Públ</a:t>
                      </a: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. (mil)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%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Priv. (mil)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%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4584593"/>
                  </a:ext>
                </a:extLst>
              </a:tr>
              <a:tr h="5562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2010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EF5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-1149350" algn="l"/>
                        </a:tabLs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 1.097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EF5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192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E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17,5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EF5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905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E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-2949575" algn="l"/>
                        </a:tabLs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82,5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EF5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5.449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EF5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1.461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E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26,8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E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3.987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EF5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73,2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E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32861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2015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71755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-1149350" algn="l"/>
                        </a:tabLs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2.364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295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12,5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2.069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-2949575" algn="l"/>
                        </a:tabLs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87,5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8.027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1.952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24,3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6.075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</a:rPr>
                        <a:t>75,7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17899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kern="100" dirty="0">
                          <a:effectLst/>
                          <a:latin typeface="Cambria" panose="020405030504060302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t-BR" sz="16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20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2.407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t-BR" sz="16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t-BR" sz="16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t-BR" sz="16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t-BR" sz="16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t-BR" sz="16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8.048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t-BR" sz="16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1.990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t-BR" sz="16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t-BR" sz="16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6.058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t-BR" sz="16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15322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100" dirty="0">
                          <a:effectLst/>
                          <a:latin typeface="Cambria" panose="02040503050406030204" pitchFamily="18" charset="0"/>
                        </a:rPr>
                        <a:t>%  2010-2015</a:t>
                      </a:r>
                      <a:endParaRPr lang="pt-BR" sz="16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71755" algn="l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1149350" algn="l"/>
                        </a:tabLst>
                      </a:pPr>
                      <a:r>
                        <a:rPr lang="pt-BR" sz="1600" b="1" kern="100" dirty="0">
                          <a:effectLst/>
                          <a:latin typeface="Cambria" panose="02040503050406030204" pitchFamily="18" charset="0"/>
                        </a:rPr>
                        <a:t>115,5</a:t>
                      </a:r>
                      <a:endParaRPr lang="pt-BR" sz="1600" b="1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b="1" kern="100" dirty="0">
                          <a:effectLst/>
                          <a:latin typeface="Cambria" panose="02040503050406030204" pitchFamily="18" charset="0"/>
                        </a:rPr>
                        <a:t>  53,6</a:t>
                      </a:r>
                      <a:endParaRPr lang="pt-BR" sz="1600" b="1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b="1" kern="100" dirty="0">
                          <a:effectLst/>
                          <a:latin typeface="Cambria" panose="02040503050406030204" pitchFamily="18" charset="0"/>
                        </a:rPr>
                        <a:t>- </a:t>
                      </a:r>
                      <a:endParaRPr lang="pt-BR" sz="1600" b="1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lvl="0" indent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/>
                      </a:pPr>
                      <a:r>
                        <a:rPr lang="pt-BR" sz="1600" b="1" kern="100" dirty="0">
                          <a:effectLst/>
                          <a:latin typeface="Cambria" panose="02040503050406030204" pitchFamily="18" charset="0"/>
                        </a:rPr>
                        <a:t>128,6</a:t>
                      </a:r>
                      <a:endParaRPr lang="pt-BR" sz="1600" b="1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-2949575" algn="l"/>
                        </a:tabLst>
                      </a:pPr>
                      <a:r>
                        <a:rPr lang="pt-BR" sz="1600" b="1" kern="100" dirty="0">
                          <a:effectLst/>
                          <a:latin typeface="Cambria" panose="02040503050406030204" pitchFamily="18" charset="0"/>
                        </a:rPr>
                        <a:t> -</a:t>
                      </a:r>
                      <a:endParaRPr lang="pt-BR" sz="1600" b="1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b="1" kern="100" dirty="0">
                          <a:effectLst/>
                          <a:latin typeface="Cambria" panose="02040503050406030204" pitchFamily="18" charset="0"/>
                        </a:rPr>
                        <a:t>47,3</a:t>
                      </a:r>
                      <a:endParaRPr lang="pt-BR" sz="1600" b="1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b="1" kern="100" dirty="0">
                          <a:effectLst/>
                          <a:latin typeface="Cambria" panose="02040503050406030204" pitchFamily="18" charset="0"/>
                        </a:rPr>
                        <a:t> 33,6</a:t>
                      </a:r>
                      <a:endParaRPr lang="pt-BR" sz="1600" b="1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b="1" kern="100" dirty="0">
                          <a:effectLst/>
                          <a:latin typeface="Cambria" panose="02040503050406030204" pitchFamily="18" charset="0"/>
                        </a:rPr>
                        <a:t> -</a:t>
                      </a:r>
                      <a:endParaRPr lang="pt-BR" sz="1600" b="1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b="1" kern="100" dirty="0">
                          <a:effectLst/>
                          <a:latin typeface="Cambria" panose="02040503050406030204" pitchFamily="18" charset="0"/>
                        </a:rPr>
                        <a:t>52,4</a:t>
                      </a:r>
                      <a:endParaRPr lang="pt-BR" sz="1600" b="1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b="1" kern="100" dirty="0">
                          <a:effectLst/>
                          <a:latin typeface="Cambria" panose="02040503050406030204" pitchFamily="18" charset="0"/>
                        </a:rPr>
                        <a:t> -</a:t>
                      </a:r>
                      <a:endParaRPr lang="pt-BR" sz="1600" b="1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258114"/>
                  </a:ext>
                </a:extLst>
              </a:tr>
              <a:tr h="469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2010-2016</a:t>
                      </a:r>
                      <a:endParaRPr lang="pt-BR" sz="16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119,4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133,3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6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444263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0"/>
            <a:ext cx="8712972" cy="1340768"/>
          </a:xfrm>
        </p:spPr>
        <p:txBody>
          <a:bodyPr>
            <a:normAutofit/>
          </a:bodyPr>
          <a:lstStyle/>
          <a:p>
            <a:pPr marL="1076325" indent="-1076325"/>
            <a:r>
              <a:rPr lang="pt-BR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</a:rPr>
              <a:t>Tabela 5 – Evolução do número de instituições e de matrículas de educação superior por categoria administrativa (público e privada) – 2010-2015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51520" y="5301208"/>
            <a:ext cx="84969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8163" indent="-538163"/>
            <a:r>
              <a:rPr lang="pt-BR" sz="1400" dirty="0">
                <a:latin typeface="Cambria" panose="02040503050406030204" pitchFamily="18" charset="0"/>
              </a:rPr>
              <a:t>Fonte: BRASIL. MEC/Inep. Sinopse Estatística da Educação Superior, 2010  e BRASIL/MEC/Inep. Censo da Educação Superior, 2015. </a:t>
            </a:r>
          </a:p>
          <a:p>
            <a:endParaRPr lang="pt-BR" dirty="0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ADF7250-B2AB-4F5F-9F85-04C6A1742120}"/>
              </a:ext>
            </a:extLst>
          </p:cNvPr>
          <p:cNvSpPr/>
          <p:nvPr/>
        </p:nvSpPr>
        <p:spPr>
          <a:xfrm>
            <a:off x="1691680" y="4797152"/>
            <a:ext cx="648072" cy="43204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C69F6949-0D03-4A0D-8E22-B9F9FDB77FE4}"/>
              </a:ext>
            </a:extLst>
          </p:cNvPr>
          <p:cNvSpPr/>
          <p:nvPr/>
        </p:nvSpPr>
        <p:spPr>
          <a:xfrm>
            <a:off x="2627784" y="4797152"/>
            <a:ext cx="544408" cy="39604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4C7E40BD-DBDF-4A97-81D8-D99079382E44}"/>
              </a:ext>
            </a:extLst>
          </p:cNvPr>
          <p:cNvSpPr/>
          <p:nvPr/>
        </p:nvSpPr>
        <p:spPr>
          <a:xfrm>
            <a:off x="3995936" y="4761148"/>
            <a:ext cx="648072" cy="43204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4ECC931B-A344-49C5-A55D-18E645D42884}"/>
              </a:ext>
            </a:extLst>
          </p:cNvPr>
          <p:cNvSpPr/>
          <p:nvPr/>
        </p:nvSpPr>
        <p:spPr>
          <a:xfrm>
            <a:off x="5323736" y="4815840"/>
            <a:ext cx="648072" cy="37735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E71861C0-0D2D-4B57-A635-EE2F2CE8F0E1}"/>
              </a:ext>
            </a:extLst>
          </p:cNvPr>
          <p:cNvSpPr/>
          <p:nvPr/>
        </p:nvSpPr>
        <p:spPr>
          <a:xfrm>
            <a:off x="6156176" y="4797152"/>
            <a:ext cx="504056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C4DF291C-7D99-42B8-9E3A-1DF7D846098D}"/>
              </a:ext>
            </a:extLst>
          </p:cNvPr>
          <p:cNvSpPr/>
          <p:nvPr/>
        </p:nvSpPr>
        <p:spPr>
          <a:xfrm>
            <a:off x="7555984" y="4797152"/>
            <a:ext cx="616416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9199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D2FE3FD6-FE6B-45C7-8BE7-CDC671D15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marL="1168400" indent="-1168400"/>
            <a:r>
              <a:rPr lang="pt-BR" sz="1800" dirty="0">
                <a:effectLst/>
                <a:latin typeface="Cambria" panose="02040503050406030204" pitchFamily="18" charset="0"/>
              </a:rPr>
              <a:t>Gráfico 2 – Evolução percentual das matrículas públicas e privadas no Brasil (1964-2016)</a:t>
            </a:r>
            <a:br>
              <a:rPr lang="pt-BR" sz="1800" dirty="0">
                <a:effectLst/>
                <a:latin typeface="Cambria" panose="02040503050406030204" pitchFamily="18" charset="0"/>
              </a:rPr>
            </a:br>
            <a:endParaRPr lang="pt-BR" sz="1800" dirty="0">
              <a:latin typeface="Cambria" panose="02040503050406030204" pitchFamily="18" charset="0"/>
            </a:endParaRP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639D9F95-C368-454C-B13A-7DA52BAA35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907522"/>
              </p:ext>
            </p:extLst>
          </p:nvPr>
        </p:nvGraphicFramePr>
        <p:xfrm>
          <a:off x="251520" y="908720"/>
          <a:ext cx="8229600" cy="531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0491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059AFCF8-0C00-48A3-9B6B-569FCD368C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088173"/>
              </p:ext>
            </p:extLst>
          </p:nvPr>
        </p:nvGraphicFramePr>
        <p:xfrm>
          <a:off x="539552" y="980728"/>
          <a:ext cx="8229599" cy="4500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5425">
                  <a:extLst>
                    <a:ext uri="{9D8B030D-6E8A-4147-A177-3AD203B41FA5}">
                      <a16:colId xmlns:a16="http://schemas.microsoft.com/office/drawing/2014/main" val="3785147950"/>
                    </a:ext>
                  </a:extLst>
                </a:gridCol>
                <a:gridCol w="1102956">
                  <a:extLst>
                    <a:ext uri="{9D8B030D-6E8A-4147-A177-3AD203B41FA5}">
                      <a16:colId xmlns:a16="http://schemas.microsoft.com/office/drawing/2014/main" val="2750274409"/>
                    </a:ext>
                  </a:extLst>
                </a:gridCol>
                <a:gridCol w="1371922">
                  <a:extLst>
                    <a:ext uri="{9D8B030D-6E8A-4147-A177-3AD203B41FA5}">
                      <a16:colId xmlns:a16="http://schemas.microsoft.com/office/drawing/2014/main" val="2307864514"/>
                    </a:ext>
                  </a:extLst>
                </a:gridCol>
                <a:gridCol w="959766">
                  <a:extLst>
                    <a:ext uri="{9D8B030D-6E8A-4147-A177-3AD203B41FA5}">
                      <a16:colId xmlns:a16="http://schemas.microsoft.com/office/drawing/2014/main" val="1557467369"/>
                    </a:ext>
                  </a:extLst>
                </a:gridCol>
                <a:gridCol w="1102956">
                  <a:extLst>
                    <a:ext uri="{9D8B030D-6E8A-4147-A177-3AD203B41FA5}">
                      <a16:colId xmlns:a16="http://schemas.microsoft.com/office/drawing/2014/main" val="4201756124"/>
                    </a:ext>
                  </a:extLst>
                </a:gridCol>
                <a:gridCol w="816574">
                  <a:extLst>
                    <a:ext uri="{9D8B030D-6E8A-4147-A177-3AD203B41FA5}">
                      <a16:colId xmlns:a16="http://schemas.microsoft.com/office/drawing/2014/main" val="1130487453"/>
                    </a:ext>
                  </a:extLst>
                </a:gridCol>
              </a:tblGrid>
              <a:tr h="7200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Palatino Linotype" panose="02040502050505030304" pitchFamily="18" charset="0"/>
                        </a:rPr>
                        <a:t>IES</a:t>
                      </a:r>
                      <a:endParaRPr lang="pt-BR" sz="16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Total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Doutorado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%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Tempo integral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%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6524000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Palatino Linotype" panose="02040502050505030304" pitchFamily="18" charset="0"/>
                        </a:rPr>
                        <a:t>Brasil</a:t>
                      </a:r>
                      <a:endParaRPr lang="pt-BR" sz="16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Palatino Linotype" panose="02040502050505030304" pitchFamily="18" charset="0"/>
                        </a:rPr>
                        <a:t>384.094</a:t>
                      </a:r>
                      <a:endParaRPr lang="pt-BR" sz="16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Palatino Linotype" panose="02040502050505030304" pitchFamily="18" charset="0"/>
                        </a:rPr>
                        <a:t>149.837</a:t>
                      </a:r>
                      <a:endParaRPr lang="pt-BR" sz="16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39,01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199.290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Palatino Linotype" panose="02040502050505030304" pitchFamily="18" charset="0"/>
                        </a:rPr>
                        <a:t>51,88</a:t>
                      </a:r>
                      <a:endParaRPr lang="pt-BR" sz="16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4364013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Públicas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169.544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Palatino Linotype" panose="02040502050505030304" pitchFamily="18" charset="0"/>
                        </a:rPr>
                        <a:t>101.569</a:t>
                      </a:r>
                      <a:endParaRPr lang="pt-BR" sz="16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tabLst>
                          <a:tab pos="198120" algn="l"/>
                        </a:tabLst>
                      </a:pPr>
                      <a:r>
                        <a:rPr lang="pt-BR" sz="1600" dirty="0">
                          <a:effectLst/>
                          <a:latin typeface="Palatino Linotype" panose="02040502050505030304" pitchFamily="18" charset="0"/>
                        </a:rPr>
                        <a:t>59,90</a:t>
                      </a:r>
                      <a:endParaRPr lang="pt-BR" sz="16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144.166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85,03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9984730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indent="201295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Federais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110.105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71.337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Palatino Linotype" panose="02040502050505030304" pitchFamily="18" charset="0"/>
                        </a:rPr>
                        <a:t>64,78</a:t>
                      </a:r>
                      <a:endParaRPr lang="pt-BR" sz="16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101.837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92,50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917515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indent="201295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Palatino Linotype" panose="02040502050505030304" pitchFamily="18" charset="0"/>
                        </a:rPr>
                        <a:t>Estaduais</a:t>
                      </a:r>
                      <a:endParaRPr lang="pt-BR" sz="16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51.791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28.576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tabLst>
                          <a:tab pos="250190" algn="l"/>
                        </a:tabLst>
                      </a:pPr>
                      <a:r>
                        <a:rPr lang="pt-BR" sz="1600" dirty="0">
                          <a:effectLst/>
                          <a:latin typeface="Palatino Linotype" panose="02040502050505030304" pitchFamily="18" charset="0"/>
                        </a:rPr>
                        <a:t>55,17</a:t>
                      </a:r>
                      <a:endParaRPr lang="pt-BR" sz="16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Palatino Linotype" panose="02040502050505030304" pitchFamily="18" charset="0"/>
                        </a:rPr>
                        <a:t>39.481</a:t>
                      </a:r>
                      <a:endParaRPr lang="pt-BR" sz="16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76,23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0876511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indent="201295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Municipais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7.648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1.656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Palatino Linotype" panose="02040502050505030304" pitchFamily="18" charset="0"/>
                        </a:rPr>
                        <a:t>21,65</a:t>
                      </a:r>
                      <a:endParaRPr lang="pt-BR" sz="16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Palatino Linotype" panose="02040502050505030304" pitchFamily="18" charset="0"/>
                        </a:rPr>
                        <a:t>2.848</a:t>
                      </a:r>
                      <a:endParaRPr lang="pt-BR" sz="16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37,26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0097366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Privadas (privadas e particulares)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214.550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Palatino Linotype" panose="02040502050505030304" pitchFamily="18" charset="0"/>
                        </a:rPr>
                        <a:t>48.268</a:t>
                      </a:r>
                      <a:endParaRPr lang="pt-BR" sz="16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>
                          <a:effectLst/>
                          <a:latin typeface="Palatino Linotype" panose="02040502050505030304" pitchFamily="18" charset="0"/>
                        </a:rPr>
                        <a:t>22,50</a:t>
                      </a:r>
                      <a:endParaRPr lang="pt-BR" sz="16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Palatino Linotype" panose="02040502050505030304" pitchFamily="18" charset="0"/>
                        </a:rPr>
                        <a:t>55.124</a:t>
                      </a:r>
                      <a:endParaRPr lang="pt-BR" sz="16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effectLst/>
                          <a:latin typeface="Palatino Linotype" panose="02040502050505030304" pitchFamily="18" charset="0"/>
                        </a:rPr>
                        <a:t>25,70</a:t>
                      </a:r>
                      <a:endParaRPr lang="pt-BR" sz="16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669552"/>
                  </a:ext>
                </a:extLst>
              </a:tr>
            </a:tbl>
          </a:graphicData>
        </a:graphic>
      </p:graphicFrame>
      <p:sp>
        <p:nvSpPr>
          <p:cNvPr id="3" name="Título 2">
            <a:extLst>
              <a:ext uri="{FF2B5EF4-FFF2-40B4-BE49-F238E27FC236}">
                <a16:creationId xmlns:a16="http://schemas.microsoft.com/office/drawing/2014/main" id="{BFBA8C20-85AB-4642-9D86-6373CC57D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9"/>
            <a:ext cx="8229600" cy="720080"/>
          </a:xfrm>
        </p:spPr>
        <p:txBody>
          <a:bodyPr>
            <a:normAutofit fontScale="90000"/>
          </a:bodyPr>
          <a:lstStyle/>
          <a:p>
            <a:br>
              <a:rPr lang="pt-BR" altLang="pt-BR" sz="2000" b="0" dirty="0">
                <a:solidFill>
                  <a:schemeClr val="tx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altLang="pt-BR" sz="2000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Tabela 1 -Total de docentes em exercício com doutorado e em regime de tempo integral por dependência administrativa – Brasil - 2016</a:t>
            </a:r>
            <a:br>
              <a:rPr lang="pt-BR" altLang="pt-BR" sz="2000" b="0" dirty="0">
                <a:solidFill>
                  <a:schemeClr val="tx1"/>
                </a:solidFill>
                <a:effectLst/>
                <a:latin typeface="Cambria" panose="02040503050406030204" pitchFamily="18" charset="0"/>
              </a:rPr>
            </a:br>
            <a:endParaRPr lang="pt-BR" sz="2000" dirty="0">
              <a:latin typeface="Cambria" panose="020405030504060302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F049FBA-D8F6-4BA5-9671-D6C9A31FD129}"/>
              </a:ext>
            </a:extLst>
          </p:cNvPr>
          <p:cNvSpPr txBox="1"/>
          <p:nvPr/>
        </p:nvSpPr>
        <p:spPr>
          <a:xfrm>
            <a:off x="539552" y="5589240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8163" lvl="0" indent="-538163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50825" algn="l"/>
              </a:tabLst>
            </a:pPr>
            <a:r>
              <a:rPr lang="pt-BR" altLang="pt-BR" sz="1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Fonte: INSTITUTO NACIONAL DE PESQUSAS E ESTUDOS EDUCACIONAIS ANÍSIO TEIXEIRA. Sinopse Estatística da Educação Superior 2016. Brasília: Inep, 2017. Disponível em: &lt;</a:t>
            </a:r>
            <a:r>
              <a:rPr lang="pt-BR" altLang="pt-BR" sz="1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http://portal.inep.gov.br/web/guest/sinopses-estatisticas-da-educacao-superior</a:t>
            </a:r>
            <a:r>
              <a:rPr lang="pt-BR" altLang="pt-BR" sz="1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&gt; Acesso em: 14.11.2017  </a:t>
            </a:r>
            <a:endParaRPr lang="pt-BR" altLang="pt-BR" sz="1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190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1DB92681-68D9-4712-8607-7A66E2A8E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marL="1168400" indent="-1168400"/>
            <a:r>
              <a:rPr lang="pt-BR" sz="1800" dirty="0">
                <a:effectLst/>
                <a:latin typeface="Cambria" panose="02040503050406030204" pitchFamily="18" charset="0"/>
              </a:rPr>
              <a:t>Gráfico 3 – Distribuição dos Docentes das IES por Duração do Contrato de Trabalho em 2013.</a:t>
            </a:r>
            <a:br>
              <a:rPr lang="pt-BR" sz="1800" dirty="0">
                <a:effectLst/>
                <a:latin typeface="Cambria" panose="02040503050406030204" pitchFamily="18" charset="0"/>
              </a:rPr>
            </a:br>
            <a:endParaRPr lang="pt-BR" sz="1800" dirty="0">
              <a:latin typeface="Cambria" panose="02040503050406030204" pitchFamily="18" charset="0"/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266C9F55-07C0-43A0-9D3C-0AE6A598464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7848871" cy="51703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5B451339-67FB-414B-8C07-613D7C761B67}"/>
              </a:ext>
            </a:extLst>
          </p:cNvPr>
          <p:cNvSpPr/>
          <p:nvPr/>
        </p:nvSpPr>
        <p:spPr>
          <a:xfrm>
            <a:off x="611560" y="6128317"/>
            <a:ext cx="7848871" cy="3886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168400" indent="-11684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Fonte: MTE/RAIS 2013; Elaboração de Rodrigues Filho (2015, p. 100)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582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9CD3E41D-2262-49FF-9905-56AF0EE89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5400" y="-171400"/>
            <a:ext cx="9036496" cy="7200800"/>
          </a:xfrm>
          <a:solidFill>
            <a:schemeClr val="bg1"/>
          </a:solidFill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b="1" dirty="0"/>
              <a:t>Referências</a:t>
            </a:r>
            <a:endParaRPr lang="pt-BR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4500" dirty="0">
                <a:latin typeface="Palatino Linotype" panose="02040502050505030304" pitchFamily="18" charset="0"/>
              </a:rPr>
              <a:t>BIANCHETTI, Lucídio; SGUISSARDI, Valdemar. </a:t>
            </a:r>
            <a:r>
              <a:rPr lang="pt-BR" sz="4500" i="1" dirty="0">
                <a:latin typeface="Palatino Linotype" panose="02040502050505030304" pitchFamily="18" charset="0"/>
              </a:rPr>
              <a:t>Da universidade à </a:t>
            </a:r>
            <a:r>
              <a:rPr lang="pt-BR" sz="4500" i="1" dirty="0" err="1">
                <a:latin typeface="Palatino Linotype" panose="02040502050505030304" pitchFamily="18" charset="0"/>
              </a:rPr>
              <a:t>commoditycidade</a:t>
            </a:r>
            <a:r>
              <a:rPr lang="pt-BR" sz="4500" i="1" dirty="0">
                <a:latin typeface="Palatino Linotype" panose="02040502050505030304" pitchFamily="18" charset="0"/>
              </a:rPr>
              <a:t>: ou de como e quando se a educação/formação é sacrificada no altar do mercado, o futuro da </a:t>
            </a:r>
            <a:r>
              <a:rPr lang="pt-BR" sz="4500" i="1" dirty="0" err="1">
                <a:latin typeface="Palatino Linotype" panose="02040502050505030304" pitchFamily="18" charset="0"/>
              </a:rPr>
              <a:t>universidde</a:t>
            </a:r>
            <a:r>
              <a:rPr lang="pt-BR" sz="4500" i="1" dirty="0">
                <a:latin typeface="Palatino Linotype" panose="02040502050505030304" pitchFamily="18" charset="0"/>
              </a:rPr>
              <a:t> se situaria em algum lugar do passado. </a:t>
            </a:r>
            <a:r>
              <a:rPr lang="pt-BR" sz="4500" dirty="0">
                <a:latin typeface="Palatino Linotype" panose="02040502050505030304" pitchFamily="18" charset="0"/>
              </a:rPr>
              <a:t>Campinas, SP: Mercado das Letras, 2017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4500" dirty="0">
                <a:latin typeface="Palatino Linotype" panose="02040502050505030304" pitchFamily="18" charset="0"/>
              </a:rPr>
              <a:t>BIANCHETTI, Lucídio; SILVEIRA, Zuleide S. da. Universidade moderna: dos interesses do Estado-nação às conveniências do mercado. </a:t>
            </a:r>
            <a:r>
              <a:rPr lang="pt-BR" sz="4500" i="1" dirty="0">
                <a:latin typeface="Palatino Linotype" panose="02040502050505030304" pitchFamily="18" charset="0"/>
              </a:rPr>
              <a:t>Revista Brasileira de Educação,</a:t>
            </a:r>
            <a:r>
              <a:rPr lang="pt-BR" sz="4500" dirty="0">
                <a:latin typeface="Palatino Linotype" panose="02040502050505030304" pitchFamily="18" charset="0"/>
              </a:rPr>
              <a:t> v. 21, n. 64, p. 79-99, </a:t>
            </a:r>
            <a:r>
              <a:rPr lang="pt-BR" sz="4500" dirty="0" err="1">
                <a:latin typeface="Palatino Linotype" panose="02040502050505030304" pitchFamily="18" charset="0"/>
              </a:rPr>
              <a:t>jan.-mar</a:t>
            </a:r>
            <a:r>
              <a:rPr lang="pt-BR" sz="4500" dirty="0">
                <a:latin typeface="Palatino Linotype" panose="02040502050505030304" pitchFamily="18" charset="0"/>
              </a:rPr>
              <a:t>. 2016.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4500" dirty="0">
                <a:latin typeface="Palatino Linotype" panose="02040502050505030304" pitchFamily="18" charset="0"/>
              </a:rPr>
              <a:t>BRUNNER, José J. </a:t>
            </a:r>
            <a:r>
              <a:rPr lang="pt-BR" sz="4500" i="1" dirty="0">
                <a:latin typeface="Palatino Linotype" panose="02040502050505030304" pitchFamily="18" charset="0"/>
              </a:rPr>
              <a:t>Mercados universitários: </a:t>
            </a:r>
            <a:r>
              <a:rPr lang="pt-BR" sz="4500" i="1" dirty="0" err="1">
                <a:latin typeface="Palatino Linotype" panose="02040502050505030304" pitchFamily="18" charset="0"/>
              </a:rPr>
              <a:t>ideas</a:t>
            </a:r>
            <a:r>
              <a:rPr lang="pt-BR" sz="4500" i="1" dirty="0">
                <a:latin typeface="Palatino Linotype" panose="02040502050505030304" pitchFamily="18" charset="0"/>
              </a:rPr>
              <a:t>, instrumentos y seis </a:t>
            </a:r>
            <a:r>
              <a:rPr lang="pt-BR" sz="4500" i="1" dirty="0" err="1">
                <a:latin typeface="Palatino Linotype" panose="02040502050505030304" pitchFamily="18" charset="0"/>
              </a:rPr>
              <a:t>tesis</a:t>
            </a:r>
            <a:r>
              <a:rPr lang="pt-BR" sz="4500" i="1" dirty="0">
                <a:latin typeface="Palatino Linotype" panose="02040502050505030304" pitchFamily="18" charset="0"/>
              </a:rPr>
              <a:t> em </a:t>
            </a:r>
            <a:r>
              <a:rPr lang="pt-BR" sz="4500" i="1" dirty="0" err="1">
                <a:latin typeface="Palatino Linotype" panose="02040502050505030304" pitchFamily="18" charset="0"/>
              </a:rPr>
              <a:t>conclusión</a:t>
            </a:r>
            <a:r>
              <a:rPr lang="pt-BR" sz="4500" i="1" dirty="0">
                <a:latin typeface="Palatino Linotype" panose="02040502050505030304" pitchFamily="18" charset="0"/>
              </a:rPr>
              <a:t>.</a:t>
            </a:r>
            <a:r>
              <a:rPr lang="pt-BR" sz="4500" dirty="0">
                <a:latin typeface="Palatino Linotype" panose="02040502050505030304" pitchFamily="18" charset="0"/>
              </a:rPr>
              <a:t> Santiago, Cl., março de 2006. </a:t>
            </a:r>
            <a:r>
              <a:rPr lang="pt-BR" sz="4500" u="sng" dirty="0">
                <a:latin typeface="Palatino Linotype" panose="02040502050505030304" pitchFamily="18" charset="0"/>
                <a:hlinkClick r:id="rId3"/>
              </a:rPr>
              <a:t>http://www.brunner.cl/wp-content/uploads/2012/12/%C2%A0MERCADOS-UNIVERSITARIOS_2006.pdf</a:t>
            </a:r>
            <a:r>
              <a:rPr lang="pt-BR" sz="4500" dirty="0">
                <a:latin typeface="Palatino Linotype" panose="02040502050505030304" pitchFamily="18" charset="0"/>
              </a:rPr>
              <a:t> Acesso em 30/07/2014.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4500" dirty="0">
                <a:latin typeface="Palatino Linotype" panose="02040502050505030304" pitchFamily="18" charset="0"/>
              </a:rPr>
              <a:t>ANPED. Manifesto contrário à adesão do Brasil ao Acordo de Comércio e Serviços – </a:t>
            </a:r>
            <a:r>
              <a:rPr lang="pt-BR" sz="4500" dirty="0" err="1">
                <a:latin typeface="Palatino Linotype" panose="02040502050505030304" pitchFamily="18" charset="0"/>
              </a:rPr>
              <a:t>AsCS</a:t>
            </a:r>
            <a:r>
              <a:rPr lang="pt-BR" sz="4500" dirty="0">
                <a:latin typeface="Palatino Linotype" panose="02040502050505030304" pitchFamily="18" charset="0"/>
              </a:rPr>
              <a:t> ou </a:t>
            </a:r>
            <a:r>
              <a:rPr lang="pt-BR" sz="4500" dirty="0" err="1">
                <a:latin typeface="Palatino Linotype" panose="02040502050505030304" pitchFamily="18" charset="0"/>
              </a:rPr>
              <a:t>TiSA</a:t>
            </a:r>
            <a:r>
              <a:rPr lang="pt-BR" sz="4500" dirty="0">
                <a:latin typeface="Palatino Linotype" panose="02040502050505030304" pitchFamily="18" charset="0"/>
              </a:rPr>
              <a:t> da OMC. Disponível em:</a:t>
            </a:r>
          </a:p>
          <a:p>
            <a:pPr marL="109728" indent="0">
              <a:buNone/>
            </a:pPr>
            <a:r>
              <a:rPr lang="pt-BR" sz="4500" u="sng" dirty="0">
                <a:latin typeface="Palatino Linotype" panose="02040502050505030304" pitchFamily="18" charset="0"/>
                <a:hlinkClick r:id="rId4"/>
              </a:rPr>
              <a:t>http://www.anped.org.br/sites/default/files/resources/MANIFESTA_O_37_RN_Contra_rio_ades_o_Brasil_acordo_com_rcio_de_servi_os.pdf</a:t>
            </a:r>
            <a:r>
              <a:rPr lang="pt-BR" sz="4500" u="sng" dirty="0">
                <a:latin typeface="Palatino Linotype" panose="02040502050505030304" pitchFamily="18" charset="0"/>
              </a:rPr>
              <a:t> </a:t>
            </a:r>
            <a:r>
              <a:rPr lang="pt-BR" sz="4500" dirty="0">
                <a:latin typeface="Palatino Linotype" panose="02040502050505030304" pitchFamily="18" charset="0"/>
              </a:rPr>
              <a:t>Acesso em 21/04/2018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4500" dirty="0">
                <a:latin typeface="Palatino Linotype" panose="02040502050505030304" pitchFamily="18" charset="0"/>
              </a:rPr>
              <a:t>CABRAL NETO, A. Mudanças contextuais e as novas regulações: repercussões no campo da política educacional. </a:t>
            </a:r>
            <a:r>
              <a:rPr lang="pt-BR" sz="4500" i="1" dirty="0">
                <a:latin typeface="Palatino Linotype" panose="02040502050505030304" pitchFamily="18" charset="0"/>
              </a:rPr>
              <a:t>Educação em Questão, </a:t>
            </a:r>
            <a:r>
              <a:rPr lang="pt-BR" sz="4500" dirty="0">
                <a:latin typeface="Palatino Linotype" panose="02040502050505030304" pitchFamily="18" charset="0"/>
              </a:rPr>
              <a:t>Natal, v. 42, n. 28, p. 7-40, jan./abr. 2012.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4500" dirty="0">
                <a:latin typeface="Palatino Linotype" panose="02040502050505030304" pitchFamily="18" charset="0"/>
              </a:rPr>
              <a:t>CHESNAIS, François. </a:t>
            </a:r>
            <a:r>
              <a:rPr lang="pt-BR" sz="4500" i="1" dirty="0">
                <a:latin typeface="Palatino Linotype" panose="02040502050505030304" pitchFamily="18" charset="0"/>
              </a:rPr>
              <a:t>A mundialização do capital. </a:t>
            </a:r>
            <a:r>
              <a:rPr lang="pt-BR" sz="4500" dirty="0">
                <a:latin typeface="Palatino Linotype" panose="02040502050505030304" pitchFamily="18" charset="0"/>
              </a:rPr>
              <a:t>São Paulo: Xamã, 1996.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4500" dirty="0">
                <a:latin typeface="Palatino Linotype" panose="02040502050505030304" pitchFamily="18" charset="0"/>
              </a:rPr>
              <a:t>COUTINHO, Carlos N. </a:t>
            </a:r>
            <a:r>
              <a:rPr lang="pt-BR" sz="4500" i="1" dirty="0">
                <a:latin typeface="Palatino Linotype" panose="02040502050505030304" pitchFamily="18" charset="0"/>
              </a:rPr>
              <a:t>Dualidade de poderes – </a:t>
            </a:r>
            <a:r>
              <a:rPr lang="pt-BR" sz="4500" dirty="0">
                <a:latin typeface="Palatino Linotype" panose="02040502050505030304" pitchFamily="18" charset="0"/>
              </a:rPr>
              <a:t>Introdução à teoria marxista de Estado e revolução. São Paulo: Brasiliense, 1984.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4500" dirty="0">
                <a:latin typeface="Palatino Linotype" panose="02040502050505030304" pitchFamily="18" charset="0"/>
              </a:rPr>
              <a:t>DARDOT, Pierre; LAVAL, Christian. </a:t>
            </a:r>
            <a:r>
              <a:rPr lang="pt-BR" sz="4500" i="1" dirty="0">
                <a:latin typeface="Palatino Linotype" panose="02040502050505030304" pitchFamily="18" charset="0"/>
              </a:rPr>
              <a:t>A nova razão do mundo: </a:t>
            </a:r>
            <a:r>
              <a:rPr lang="pt-BR" sz="4500" dirty="0">
                <a:latin typeface="Palatino Linotype" panose="02040502050505030304" pitchFamily="18" charset="0"/>
              </a:rPr>
              <a:t>ensaio sobre a sociedade neoliberal. São Paulo: </a:t>
            </a:r>
            <a:r>
              <a:rPr lang="pt-BR" sz="4500" dirty="0" err="1">
                <a:latin typeface="Palatino Linotype" panose="02040502050505030304" pitchFamily="18" charset="0"/>
              </a:rPr>
              <a:t>Boitempo</a:t>
            </a:r>
            <a:r>
              <a:rPr lang="pt-BR" sz="4500" dirty="0">
                <a:latin typeface="Palatino Linotype" panose="02040502050505030304" pitchFamily="18" charset="0"/>
              </a:rPr>
              <a:t>, 2016.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pt-BR" sz="4500" dirty="0">
              <a:latin typeface="Palatino Linotype" panose="0204050205050503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pt-BR" sz="4500" dirty="0">
              <a:latin typeface="Palatino Linotype" panose="0204050205050503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pt-BR" sz="3300" dirty="0">
              <a:latin typeface="Palatino Linotype" panose="0204050205050503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pt-BR" sz="3300" dirty="0">
              <a:latin typeface="Palatino Linotype" panose="0204050205050503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pt-BR" sz="3300" dirty="0">
              <a:latin typeface="Palatino Linotype" panose="0204050205050503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pt-BR" sz="3300" dirty="0">
              <a:latin typeface="Palatino Linotype" panose="0204050205050503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pt-BR" sz="3300" dirty="0">
              <a:latin typeface="Palatino Linotype" panose="0204050205050503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pt-BR" sz="3300" dirty="0">
              <a:latin typeface="Palatino Linotype" panose="02040502050505030304" pitchFamily="18" charset="0"/>
            </a:endParaRPr>
          </a:p>
          <a:p>
            <a:pPr marL="109728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1523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9684A58A-7A25-4D81-9E8D-220731027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7965504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 marL="109728" indent="0">
              <a:lnSpc>
                <a:spcPct val="120000"/>
              </a:lnSpc>
              <a:spcAft>
                <a:spcPts val="400"/>
              </a:spcAft>
              <a:buNone/>
            </a:pPr>
            <a:r>
              <a:rPr lang="pt-BR" sz="7200" dirty="0">
                <a:latin typeface="Palatino Linotype" panose="02040502050505030304" pitchFamily="18" charset="0"/>
              </a:rPr>
              <a:t>DIAS, Marco A. R. Comunidade Acadêmica dá bobeira outra vez nas discussões na OMC sobre a comercialização da educação. </a:t>
            </a:r>
            <a:r>
              <a:rPr lang="pt-BR" sz="7200" dirty="0" err="1">
                <a:latin typeface="Palatino Linotype" panose="02040502050505030304" pitchFamily="18" charset="0"/>
              </a:rPr>
              <a:t>Disponible</a:t>
            </a:r>
            <a:r>
              <a:rPr lang="pt-BR" sz="7200" dirty="0">
                <a:latin typeface="Palatino Linotype" panose="02040502050505030304" pitchFamily="18" charset="0"/>
              </a:rPr>
              <a:t> </a:t>
            </a:r>
            <a:r>
              <a:rPr lang="pt-BR" sz="7200" dirty="0" err="1">
                <a:latin typeface="Palatino Linotype" panose="02040502050505030304" pitchFamily="18" charset="0"/>
              </a:rPr>
              <a:t>en</a:t>
            </a:r>
            <a:r>
              <a:rPr lang="pt-BR" sz="7200" dirty="0">
                <a:latin typeface="Palatino Linotype" panose="02040502050505030304" pitchFamily="18" charset="0"/>
              </a:rPr>
              <a:t>: </a:t>
            </a:r>
            <a:r>
              <a:rPr lang="pt-BR" sz="7200" u="sng" dirty="0">
                <a:latin typeface="Palatino Linotype" panose="02040502050505030304" pitchFamily="18" charset="0"/>
                <a:hlinkClick r:id="rId3"/>
              </a:rPr>
              <a:t>http://www.obeduc.uerj.br/?page_id=454</a:t>
            </a:r>
            <a:r>
              <a:rPr lang="pt-BR" sz="7200" dirty="0">
                <a:latin typeface="Palatino Linotype" panose="02040502050505030304" pitchFamily="18" charset="0"/>
              </a:rPr>
              <a:t> Acesso em 12/09/2015.</a:t>
            </a:r>
          </a:p>
          <a:p>
            <a:pPr marL="109728" indent="0">
              <a:lnSpc>
                <a:spcPct val="120000"/>
              </a:lnSpc>
              <a:spcAft>
                <a:spcPts val="400"/>
              </a:spcAft>
              <a:buNone/>
            </a:pPr>
            <a:r>
              <a:rPr lang="pt-BR" sz="6800" dirty="0">
                <a:latin typeface="Palatino Linotype" panose="02040502050505030304" pitchFamily="18" charset="0"/>
              </a:rPr>
              <a:t>GRAMSCI, Antonio. </a:t>
            </a:r>
            <a:r>
              <a:rPr lang="pt-BR" sz="6800" i="1" dirty="0" err="1">
                <a:latin typeface="Palatino Linotype" panose="02040502050505030304" pitchFamily="18" charset="0"/>
              </a:rPr>
              <a:t>Quderni</a:t>
            </a:r>
            <a:r>
              <a:rPr lang="pt-BR" sz="6800" i="1" dirty="0">
                <a:latin typeface="Palatino Linotype" panose="02040502050505030304" pitchFamily="18" charset="0"/>
              </a:rPr>
              <a:t> del </a:t>
            </a:r>
            <a:r>
              <a:rPr lang="pt-BR" sz="6800" i="1" dirty="0" err="1">
                <a:latin typeface="Palatino Linotype" panose="02040502050505030304" pitchFamily="18" charset="0"/>
              </a:rPr>
              <a:t>Carcere</a:t>
            </a:r>
            <a:r>
              <a:rPr lang="pt-BR" sz="6800" i="1" dirty="0">
                <a:latin typeface="Palatino Linotype" panose="02040502050505030304" pitchFamily="18" charset="0"/>
              </a:rPr>
              <a:t>, </a:t>
            </a:r>
            <a:r>
              <a:rPr lang="pt-BR" sz="6800" dirty="0">
                <a:latin typeface="Palatino Linotype" panose="02040502050505030304" pitchFamily="18" charset="0"/>
              </a:rPr>
              <a:t>ed. crítica aos cuidados de Valentino </a:t>
            </a:r>
            <a:r>
              <a:rPr lang="pt-BR" sz="6800" dirty="0" err="1">
                <a:latin typeface="Palatino Linotype" panose="02040502050505030304" pitchFamily="18" charset="0"/>
              </a:rPr>
              <a:t>Gerratana</a:t>
            </a:r>
            <a:r>
              <a:rPr lang="pt-BR" sz="6800" dirty="0">
                <a:latin typeface="Palatino Linotype" panose="02040502050505030304" pitchFamily="18" charset="0"/>
              </a:rPr>
              <a:t>, Turim, </a:t>
            </a:r>
            <a:r>
              <a:rPr lang="pt-BR" sz="6800" dirty="0" err="1">
                <a:latin typeface="Palatino Linotype" panose="02040502050505030304" pitchFamily="18" charset="0"/>
              </a:rPr>
              <a:t>Einaudi</a:t>
            </a:r>
            <a:r>
              <a:rPr lang="pt-BR" sz="6800" dirty="0">
                <a:latin typeface="Palatino Linotype" panose="02040502050505030304" pitchFamily="18" charset="0"/>
              </a:rPr>
              <a:t>, 1975, p. 763-764.</a:t>
            </a:r>
          </a:p>
          <a:p>
            <a:pPr marL="109728" indent="0">
              <a:lnSpc>
                <a:spcPct val="120000"/>
              </a:lnSpc>
              <a:spcAft>
                <a:spcPts val="400"/>
              </a:spcAft>
              <a:buNone/>
            </a:pPr>
            <a:r>
              <a:rPr lang="pt-BR" sz="6800" dirty="0">
                <a:latin typeface="Palatino Linotype" panose="02040502050505030304" pitchFamily="18" charset="0"/>
              </a:rPr>
              <a:t>HARVEY, David. </a:t>
            </a:r>
            <a:r>
              <a:rPr lang="pt-BR" sz="6800" i="1" dirty="0">
                <a:latin typeface="Palatino Linotype" panose="02040502050505030304" pitchFamily="18" charset="0"/>
              </a:rPr>
              <a:t>O Enigma do Capital e as crises do capitalismo. </a:t>
            </a:r>
            <a:r>
              <a:rPr lang="pt-BR" sz="6800" dirty="0">
                <a:latin typeface="Palatino Linotype" panose="02040502050505030304" pitchFamily="18" charset="0"/>
              </a:rPr>
              <a:t>São Paulo: </a:t>
            </a:r>
            <a:r>
              <a:rPr lang="pt-BR" sz="6800" dirty="0" err="1">
                <a:latin typeface="Palatino Linotype" panose="02040502050505030304" pitchFamily="18" charset="0"/>
              </a:rPr>
              <a:t>Boitempo</a:t>
            </a:r>
            <a:r>
              <a:rPr lang="pt-BR" sz="6800" dirty="0">
                <a:latin typeface="Palatino Linotype" panose="02040502050505030304" pitchFamily="18" charset="0"/>
              </a:rPr>
              <a:t>, 2011.</a:t>
            </a:r>
          </a:p>
          <a:p>
            <a:pPr marL="109728" indent="0">
              <a:lnSpc>
                <a:spcPct val="120000"/>
              </a:lnSpc>
              <a:spcAft>
                <a:spcPts val="400"/>
              </a:spcAft>
              <a:buNone/>
            </a:pPr>
            <a:r>
              <a:rPr lang="it-IT" sz="6800" dirty="0">
                <a:latin typeface="Palatino Linotype" panose="02040502050505030304" pitchFamily="18" charset="0"/>
              </a:rPr>
              <a:t>IANNI, Octavio. </a:t>
            </a:r>
            <a:r>
              <a:rPr lang="it-IT" sz="6800" i="1" dirty="0">
                <a:latin typeface="Palatino Linotype" panose="02040502050505030304" pitchFamily="18" charset="0"/>
              </a:rPr>
              <a:t>Estado e capitalismo. </a:t>
            </a:r>
            <a:r>
              <a:rPr lang="pt-BR" sz="6800" dirty="0">
                <a:latin typeface="Palatino Linotype" panose="02040502050505030304" pitchFamily="18" charset="0"/>
              </a:rPr>
              <a:t>2ª ed.,</a:t>
            </a:r>
            <a:r>
              <a:rPr lang="pt-BR" sz="6800" i="1" dirty="0">
                <a:latin typeface="Palatino Linotype" panose="02040502050505030304" pitchFamily="18" charset="0"/>
              </a:rPr>
              <a:t> </a:t>
            </a:r>
            <a:r>
              <a:rPr lang="pt-BR" sz="6800" dirty="0">
                <a:latin typeface="Palatino Linotype" panose="02040502050505030304" pitchFamily="18" charset="0"/>
              </a:rPr>
              <a:t>São Paulo: Brasiliense, 2004.</a:t>
            </a:r>
          </a:p>
          <a:p>
            <a:pPr marL="109728" indent="0">
              <a:lnSpc>
                <a:spcPct val="120000"/>
              </a:lnSpc>
              <a:spcAft>
                <a:spcPts val="400"/>
              </a:spcAft>
              <a:buNone/>
            </a:pPr>
            <a:r>
              <a:rPr lang="pt-BR" sz="6800" dirty="0">
                <a:latin typeface="Palatino Linotype" panose="02040502050505030304" pitchFamily="18" charset="0"/>
              </a:rPr>
              <a:t>LAVAL, Christian. </a:t>
            </a:r>
            <a:r>
              <a:rPr lang="pt-BR" sz="6800" dirty="0" err="1">
                <a:latin typeface="Palatino Linotype" panose="02040502050505030304" pitchFamily="18" charset="0"/>
              </a:rPr>
              <a:t>Néolibéralisme</a:t>
            </a:r>
            <a:r>
              <a:rPr lang="pt-BR" sz="6800" dirty="0">
                <a:latin typeface="Palatino Linotype" panose="02040502050505030304" pitchFamily="18" charset="0"/>
              </a:rPr>
              <a:t>, </a:t>
            </a:r>
            <a:r>
              <a:rPr lang="pt-BR" sz="6800" dirty="0" err="1">
                <a:latin typeface="Palatino Linotype" panose="02040502050505030304" pitchFamily="18" charset="0"/>
              </a:rPr>
              <a:t>capitalisme</a:t>
            </a:r>
            <a:r>
              <a:rPr lang="pt-BR" sz="6800" dirty="0">
                <a:latin typeface="Palatino Linotype" panose="02040502050505030304" pitchFamily="18" charset="0"/>
              </a:rPr>
              <a:t> et </a:t>
            </a:r>
            <a:r>
              <a:rPr lang="pt-BR" sz="6800" dirty="0" err="1">
                <a:latin typeface="Palatino Linotype" panose="02040502050505030304" pitchFamily="18" charset="0"/>
              </a:rPr>
              <a:t>connaissance</a:t>
            </a:r>
            <a:r>
              <a:rPr lang="pt-BR" sz="6800" dirty="0">
                <a:latin typeface="Palatino Linotype" panose="02040502050505030304" pitchFamily="18" charset="0"/>
              </a:rPr>
              <a:t>. Conferencia. Montevideo, </a:t>
            </a:r>
            <a:r>
              <a:rPr lang="pt-BR" sz="6800" dirty="0" err="1">
                <a:latin typeface="Palatino Linotype" panose="02040502050505030304" pitchFamily="18" charset="0"/>
              </a:rPr>
              <a:t>Udelar</a:t>
            </a:r>
            <a:r>
              <a:rPr lang="pt-BR" sz="6800" dirty="0">
                <a:latin typeface="Palatino Linotype" panose="02040502050505030304" pitchFamily="18" charset="0"/>
              </a:rPr>
              <a:t>, </a:t>
            </a:r>
            <a:r>
              <a:rPr lang="pt-BR" sz="6800" i="1" dirty="0">
                <a:latin typeface="Palatino Linotype" panose="02040502050505030304" pitchFamily="18" charset="0"/>
              </a:rPr>
              <a:t>Jornada de </a:t>
            </a:r>
            <a:r>
              <a:rPr lang="pt-BR" sz="6800" i="1" dirty="0" err="1">
                <a:latin typeface="Palatino Linotype" panose="02040502050505030304" pitchFamily="18" charset="0"/>
              </a:rPr>
              <a:t>Reflexión</a:t>
            </a:r>
            <a:r>
              <a:rPr lang="pt-BR" sz="6800" i="1" dirty="0">
                <a:latin typeface="Palatino Linotype" panose="02040502050505030304" pitchFamily="18" charset="0"/>
              </a:rPr>
              <a:t> sobre </a:t>
            </a:r>
            <a:r>
              <a:rPr lang="pt-BR" sz="6800" i="1" dirty="0" err="1">
                <a:latin typeface="Palatino Linotype" panose="02040502050505030304" pitchFamily="18" charset="0"/>
              </a:rPr>
              <a:t>tendencias</a:t>
            </a:r>
            <a:r>
              <a:rPr lang="pt-BR" sz="6800" i="1" dirty="0">
                <a:latin typeface="Palatino Linotype" panose="02040502050505030304" pitchFamily="18" charset="0"/>
              </a:rPr>
              <a:t> </a:t>
            </a:r>
            <a:r>
              <a:rPr lang="pt-BR" sz="6800" i="1" dirty="0" err="1">
                <a:latin typeface="Palatino Linotype" panose="02040502050505030304" pitchFamily="18" charset="0"/>
              </a:rPr>
              <a:t>en</a:t>
            </a:r>
            <a:r>
              <a:rPr lang="pt-BR" sz="6800" i="1" dirty="0">
                <a:latin typeface="Palatino Linotype" panose="02040502050505030304" pitchFamily="18" charset="0"/>
              </a:rPr>
              <a:t> </a:t>
            </a:r>
            <a:r>
              <a:rPr lang="pt-BR" sz="6800" i="1" dirty="0" err="1">
                <a:latin typeface="Palatino Linotype" panose="02040502050505030304" pitchFamily="18" charset="0"/>
              </a:rPr>
              <a:t>la</a:t>
            </a:r>
            <a:r>
              <a:rPr lang="pt-BR" sz="6800" i="1" dirty="0">
                <a:latin typeface="Palatino Linotype" panose="02040502050505030304" pitchFamily="18" charset="0"/>
              </a:rPr>
              <a:t> </a:t>
            </a:r>
            <a:r>
              <a:rPr lang="pt-BR" sz="6800" i="1" dirty="0" err="1">
                <a:latin typeface="Palatino Linotype" panose="02040502050505030304" pitchFamily="18" charset="0"/>
              </a:rPr>
              <a:t>Educación</a:t>
            </a:r>
            <a:r>
              <a:rPr lang="pt-BR" sz="6800" i="1" dirty="0">
                <a:latin typeface="Palatino Linotype" panose="02040502050505030304" pitchFamily="18" charset="0"/>
              </a:rPr>
              <a:t> Superior – </a:t>
            </a:r>
            <a:r>
              <a:rPr lang="pt-BR" sz="6800" dirty="0" err="1">
                <a:latin typeface="Palatino Linotype" panose="02040502050505030304" pitchFamily="18" charset="0"/>
              </a:rPr>
              <a:t>Educación</a:t>
            </a:r>
            <a:r>
              <a:rPr lang="pt-BR" sz="6800" dirty="0">
                <a:latin typeface="Palatino Linotype" panose="02040502050505030304" pitchFamily="18" charset="0"/>
              </a:rPr>
              <a:t> Superior </a:t>
            </a:r>
            <a:r>
              <a:rPr lang="pt-BR" sz="6800" dirty="0" err="1">
                <a:latin typeface="Palatino Linotype" panose="02040502050505030304" pitchFamily="18" charset="0"/>
              </a:rPr>
              <a:t>en</a:t>
            </a:r>
            <a:r>
              <a:rPr lang="pt-BR" sz="6800" dirty="0">
                <a:latin typeface="Palatino Linotype" panose="02040502050505030304" pitchFamily="18" charset="0"/>
              </a:rPr>
              <a:t> </a:t>
            </a:r>
            <a:r>
              <a:rPr lang="pt-BR" sz="6800" dirty="0" err="1">
                <a:latin typeface="Palatino Linotype" panose="02040502050505030304" pitchFamily="18" charset="0"/>
              </a:rPr>
              <a:t>el</a:t>
            </a:r>
            <a:r>
              <a:rPr lang="pt-BR" sz="6800" dirty="0">
                <a:latin typeface="Palatino Linotype" panose="02040502050505030304" pitchFamily="18" charset="0"/>
              </a:rPr>
              <a:t> </a:t>
            </a:r>
            <a:r>
              <a:rPr lang="pt-BR" sz="6800" dirty="0" err="1">
                <a:latin typeface="Palatino Linotype" panose="02040502050505030304" pitchFamily="18" charset="0"/>
              </a:rPr>
              <a:t>siglo</a:t>
            </a:r>
            <a:r>
              <a:rPr lang="pt-BR" sz="6800" dirty="0">
                <a:latin typeface="Palatino Linotype" panose="02040502050505030304" pitchFamily="18" charset="0"/>
              </a:rPr>
              <a:t> XXI: </a:t>
            </a:r>
            <a:r>
              <a:rPr lang="pt-BR" sz="6800" dirty="0" err="1">
                <a:latin typeface="Palatino Linotype" panose="02040502050505030304" pitchFamily="18" charset="0"/>
              </a:rPr>
              <a:t>bien</a:t>
            </a:r>
            <a:r>
              <a:rPr lang="pt-BR" sz="6800" dirty="0">
                <a:latin typeface="Palatino Linotype" panose="02040502050505030304" pitchFamily="18" charset="0"/>
              </a:rPr>
              <a:t> público o </a:t>
            </a:r>
            <a:r>
              <a:rPr lang="pt-BR" sz="6800" dirty="0" err="1">
                <a:latin typeface="Palatino Linotype" panose="02040502050505030304" pitchFamily="18" charset="0"/>
              </a:rPr>
              <a:t>mercancía</a:t>
            </a:r>
            <a:r>
              <a:rPr lang="pt-BR" sz="6800" dirty="0">
                <a:latin typeface="Palatino Linotype" panose="02040502050505030304" pitchFamily="18" charset="0"/>
              </a:rPr>
              <a:t>? 24 de </a:t>
            </a:r>
            <a:r>
              <a:rPr lang="pt-BR" sz="6800" dirty="0" err="1">
                <a:latin typeface="Palatino Linotype" panose="02040502050505030304" pitchFamily="18" charset="0"/>
              </a:rPr>
              <a:t>octubre</a:t>
            </a:r>
            <a:r>
              <a:rPr lang="pt-BR" sz="6800" dirty="0">
                <a:latin typeface="Palatino Linotype" panose="02040502050505030304" pitchFamily="18" charset="0"/>
              </a:rPr>
              <a:t> 2016.</a:t>
            </a:r>
          </a:p>
          <a:p>
            <a:pPr marL="109728" indent="0">
              <a:lnSpc>
                <a:spcPct val="120000"/>
              </a:lnSpc>
              <a:spcAft>
                <a:spcPts val="400"/>
              </a:spcAft>
              <a:buNone/>
            </a:pPr>
            <a:r>
              <a:rPr lang="pt-BR" sz="6800" dirty="0">
                <a:latin typeface="Palatino Linotype" panose="02040502050505030304" pitchFamily="18" charset="0"/>
              </a:rPr>
              <a:t>MÉSZÁROS, </a:t>
            </a:r>
            <a:r>
              <a:rPr lang="pt-BR" sz="6800" dirty="0" err="1">
                <a:latin typeface="Palatino Linotype" panose="02040502050505030304" pitchFamily="18" charset="0"/>
              </a:rPr>
              <a:t>István</a:t>
            </a:r>
            <a:r>
              <a:rPr lang="pt-BR" sz="6800" dirty="0">
                <a:latin typeface="Palatino Linotype" panose="02040502050505030304" pitchFamily="18" charset="0"/>
              </a:rPr>
              <a:t>. </a:t>
            </a:r>
            <a:r>
              <a:rPr lang="pt-BR" sz="6800" i="1" dirty="0">
                <a:latin typeface="Palatino Linotype" panose="02040502050505030304" pitchFamily="18" charset="0"/>
              </a:rPr>
              <a:t>A educação para além do capital. </a:t>
            </a:r>
            <a:r>
              <a:rPr lang="pt-BR" sz="6800" dirty="0">
                <a:latin typeface="Palatino Linotype" panose="02040502050505030304" pitchFamily="18" charset="0"/>
              </a:rPr>
              <a:t>Trad. de Isa Tavares. São Paulo: </a:t>
            </a:r>
            <a:r>
              <a:rPr lang="pt-BR" sz="6800" dirty="0" err="1">
                <a:latin typeface="Palatino Linotype" panose="02040502050505030304" pitchFamily="18" charset="0"/>
              </a:rPr>
              <a:t>Boitempo</a:t>
            </a:r>
            <a:r>
              <a:rPr lang="pt-BR" sz="6800" dirty="0">
                <a:latin typeface="Palatino Linotype" panose="02040502050505030304" pitchFamily="18" charset="0"/>
              </a:rPr>
              <a:t>, 2005. </a:t>
            </a:r>
          </a:p>
          <a:p>
            <a:pPr marL="109728" indent="0">
              <a:lnSpc>
                <a:spcPct val="120000"/>
              </a:lnSpc>
              <a:spcAft>
                <a:spcPts val="400"/>
              </a:spcAft>
              <a:buNone/>
            </a:pPr>
            <a:r>
              <a:rPr lang="pt-BR" sz="6800" dirty="0">
                <a:latin typeface="Palatino Linotype" panose="02040502050505030304" pitchFamily="18" charset="0"/>
              </a:rPr>
              <a:t>NUNES, E.; RIBEIRO, L.M.; PEIXOTO, V. </a:t>
            </a:r>
            <a:r>
              <a:rPr lang="pt-BR" sz="6800" i="1" dirty="0">
                <a:latin typeface="Palatino Linotype" panose="02040502050505030304" pitchFamily="18" charset="0"/>
              </a:rPr>
              <a:t>Agências reguladoras no Brasil. </a:t>
            </a:r>
            <a:r>
              <a:rPr lang="pt-BR" sz="6800" dirty="0">
                <a:latin typeface="Palatino Linotype" panose="02040502050505030304" pitchFamily="18" charset="0"/>
              </a:rPr>
              <a:t>Rio de Janeiro: Observatório Universitário, 2007 (Documento de Trabalho n. 65).</a:t>
            </a:r>
          </a:p>
          <a:p>
            <a:pPr marL="109728" indent="0">
              <a:lnSpc>
                <a:spcPct val="120000"/>
              </a:lnSpc>
              <a:spcAft>
                <a:spcPts val="400"/>
              </a:spcAft>
              <a:buNone/>
            </a:pPr>
            <a:r>
              <a:rPr lang="pt-BR" sz="6800" dirty="0">
                <a:latin typeface="Palatino Linotype" panose="02040502050505030304" pitchFamily="18" charset="0"/>
              </a:rPr>
              <a:t>SGUISSARDI, V. </a:t>
            </a:r>
            <a:r>
              <a:rPr lang="pt-BR" sz="6800" i="1" dirty="0">
                <a:latin typeface="Palatino Linotype" panose="02040502050505030304" pitchFamily="18" charset="0"/>
              </a:rPr>
              <a:t>Estudo Diagnóstico da Política de Expansão da (e Acesso à) Educação Su­perior no Brasil – 2002-2012</a:t>
            </a:r>
            <a:r>
              <a:rPr lang="pt-BR" sz="6800" dirty="0">
                <a:latin typeface="Palatino Linotype" panose="02040502050505030304" pitchFamily="18" charset="0"/>
              </a:rPr>
              <a:t>. Brasília: Edital N. 051/2014 SESU; Projeto de Organismo Internacional – OEI; Projeto OEI/BRA/10/002, 2014.</a:t>
            </a:r>
          </a:p>
          <a:p>
            <a:pPr marL="109728" indent="0">
              <a:lnSpc>
                <a:spcPct val="120000"/>
              </a:lnSpc>
              <a:spcAft>
                <a:spcPts val="400"/>
              </a:spcAft>
              <a:buNone/>
            </a:pPr>
            <a:r>
              <a:rPr lang="pt-BR" sz="6800" dirty="0">
                <a:latin typeface="Palatino Linotype" panose="02040502050505030304" pitchFamily="18" charset="0"/>
              </a:rPr>
              <a:t>SGUISSARDI, Valdemar. Educação superior no Brasil. Democratização ou Massificação Mercantil?  Educ. Soc., Campinas, v. 36, nº. 133, p. 867-889, </a:t>
            </a:r>
            <a:r>
              <a:rPr lang="pt-BR" sz="6800" dirty="0" err="1">
                <a:latin typeface="Palatino Linotype" panose="02040502050505030304" pitchFamily="18" charset="0"/>
              </a:rPr>
              <a:t>out.-dez</a:t>
            </a:r>
            <a:r>
              <a:rPr lang="pt-BR" sz="6800" dirty="0">
                <a:latin typeface="Palatino Linotype" panose="02040502050505030304" pitchFamily="18" charset="0"/>
              </a:rPr>
              <a:t>., 2015.</a:t>
            </a:r>
          </a:p>
          <a:p>
            <a:pPr marL="109728" indent="0">
              <a:lnSpc>
                <a:spcPct val="120000"/>
              </a:lnSpc>
              <a:spcAft>
                <a:spcPts val="400"/>
              </a:spcAft>
              <a:buNone/>
            </a:pPr>
            <a:r>
              <a:rPr lang="pt-BR" sz="6800" dirty="0">
                <a:latin typeface="Palatino Linotype" panose="02040502050505030304" pitchFamily="18" charset="0"/>
              </a:rPr>
              <a:t>STEDILE, João Pedro. Entrevista. </a:t>
            </a:r>
            <a:r>
              <a:rPr lang="pt-BR" sz="6800" i="1" dirty="0">
                <a:latin typeface="Palatino Linotype" panose="02040502050505030304" pitchFamily="18" charset="0"/>
              </a:rPr>
              <a:t>Brasil de Fato, </a:t>
            </a:r>
            <a:r>
              <a:rPr lang="pt-BR" sz="6800" dirty="0">
                <a:latin typeface="Palatino Linotype" panose="02040502050505030304" pitchFamily="18" charset="0"/>
              </a:rPr>
              <a:t>20 a 26/06/2013. &lt;</a:t>
            </a:r>
            <a:r>
              <a:rPr lang="pt-BR" sz="6800" u="sng" dirty="0">
                <a:latin typeface="Palatino Linotype" panose="02040502050505030304" pitchFamily="18" charset="0"/>
                <a:hlinkClick r:id="rId4"/>
              </a:rPr>
              <a:t>http://www.brasildefato.com.br/sites/default/files/BDF_538.pdf</a:t>
            </a:r>
            <a:r>
              <a:rPr lang="pt-BR" sz="6800" dirty="0">
                <a:latin typeface="Palatino Linotype" panose="02040502050505030304" pitchFamily="18" charset="0"/>
              </a:rPr>
              <a:t>&gt; Acesso em 25/06/2013.</a:t>
            </a:r>
          </a:p>
          <a:p>
            <a:pPr marL="109728" indent="0">
              <a:lnSpc>
                <a:spcPct val="120000"/>
              </a:lnSpc>
              <a:spcAft>
                <a:spcPts val="400"/>
              </a:spcAft>
              <a:buNone/>
            </a:pPr>
            <a:r>
              <a:rPr lang="pt-BR" sz="6800" dirty="0">
                <a:latin typeface="Palatino Linotype" panose="02040502050505030304" pitchFamily="18" charset="0"/>
              </a:rPr>
              <a:t>WATERS, Lindsay. </a:t>
            </a:r>
            <a:r>
              <a:rPr lang="pt-BR" sz="6800" i="1" dirty="0">
                <a:latin typeface="Palatino Linotype" panose="02040502050505030304" pitchFamily="18" charset="0"/>
              </a:rPr>
              <a:t>Inimigos da esperança – Publicar, perecer e o eclipse da erudição. </a:t>
            </a:r>
            <a:r>
              <a:rPr lang="pt-BR" sz="6800" dirty="0">
                <a:latin typeface="Palatino Linotype" panose="02040502050505030304" pitchFamily="18" charset="0"/>
              </a:rPr>
              <a:t>São Paulo: Unesp, 2006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891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9531" y="130629"/>
            <a:ext cx="8874957" cy="6610739"/>
          </a:xfrm>
        </p:spPr>
        <p:txBody>
          <a:bodyPr>
            <a:normAutofit fontScale="62500" lnSpcReduction="20000"/>
          </a:bodyPr>
          <a:lstStyle/>
          <a:p>
            <a:pPr marL="722313" indent="-612775">
              <a:spcBef>
                <a:spcPts val="1200"/>
              </a:spcBef>
              <a:buNone/>
            </a:pPr>
            <a:r>
              <a:rPr lang="es-UY" sz="2400" dirty="0">
                <a:latin typeface="Palatino Linotype" panose="02040502050505030304" pitchFamily="18" charset="0"/>
              </a:rPr>
              <a:t>Plano de </a:t>
            </a:r>
            <a:r>
              <a:rPr lang="es-UY" sz="2400" dirty="0" err="1">
                <a:latin typeface="Palatino Linotype" panose="02040502050505030304" pitchFamily="18" charset="0"/>
              </a:rPr>
              <a:t>exposição</a:t>
            </a:r>
            <a:endParaRPr lang="es-UY" sz="2400" dirty="0">
              <a:latin typeface="Palatino Linotype" panose="02040502050505030304" pitchFamily="18" charset="0"/>
            </a:endParaRPr>
          </a:p>
          <a:p>
            <a:pPr marL="722313" indent="-612775">
              <a:spcBef>
                <a:spcPts val="1200"/>
              </a:spcBef>
              <a:buNone/>
            </a:pPr>
            <a:r>
              <a:rPr lang="es-UY" sz="2400" dirty="0" err="1">
                <a:latin typeface="Palatino Linotype" panose="02040502050505030304" pitchFamily="18" charset="0"/>
              </a:rPr>
              <a:t>Introdução</a:t>
            </a:r>
            <a:r>
              <a:rPr lang="es-UY" sz="2400" dirty="0">
                <a:latin typeface="Palatino Linotype" panose="02040502050505030304" pitchFamily="18" charset="0"/>
              </a:rPr>
              <a:t>: nada se explica por si mesmo – </a:t>
            </a:r>
            <a:r>
              <a:rPr lang="es-UY" sz="2400" dirty="0" err="1">
                <a:latin typeface="Palatino Linotype" panose="02040502050505030304" pitchFamily="18" charset="0"/>
              </a:rPr>
              <a:t>historicização</a:t>
            </a:r>
            <a:r>
              <a:rPr lang="es-UY" sz="2400" dirty="0">
                <a:latin typeface="Palatino Linotype" panose="02040502050505030304" pitchFamily="18" charset="0"/>
              </a:rPr>
              <a:t> X </a:t>
            </a:r>
            <a:r>
              <a:rPr lang="es-UY" sz="2400" dirty="0" err="1">
                <a:latin typeface="Palatino Linotype" panose="02040502050505030304" pitchFamily="18" charset="0"/>
              </a:rPr>
              <a:t>naturalização</a:t>
            </a:r>
            <a:r>
              <a:rPr lang="es-UY" sz="2400" dirty="0">
                <a:latin typeface="Palatino Linotype" panose="02040502050505030304" pitchFamily="18" charset="0"/>
              </a:rPr>
              <a:t>.</a:t>
            </a:r>
          </a:p>
          <a:p>
            <a:pPr marL="722313" indent="-612775">
              <a:spcBef>
                <a:spcPts val="1200"/>
              </a:spcBef>
              <a:buNone/>
            </a:pPr>
            <a:r>
              <a:rPr lang="es-UY" sz="2600" dirty="0">
                <a:latin typeface="Palatino Linotype" panose="02040502050505030304" pitchFamily="18" charset="0"/>
              </a:rPr>
              <a:t>I – Neologismos para </a:t>
            </a:r>
            <a:r>
              <a:rPr lang="es-UY" sz="2600" dirty="0" err="1">
                <a:latin typeface="Palatino Linotype" panose="02040502050505030304" pitchFamily="18" charset="0"/>
              </a:rPr>
              <a:t>uma</a:t>
            </a:r>
            <a:r>
              <a:rPr lang="es-UY" sz="2600" dirty="0">
                <a:latin typeface="Palatino Linotype" panose="02040502050505030304" pitchFamily="18" charset="0"/>
              </a:rPr>
              <a:t> </a:t>
            </a:r>
            <a:r>
              <a:rPr lang="es-UY" sz="2600" dirty="0" err="1">
                <a:latin typeface="Palatino Linotype" panose="02040502050505030304" pitchFamily="18" charset="0"/>
              </a:rPr>
              <a:t>realidade</a:t>
            </a:r>
            <a:r>
              <a:rPr lang="es-UY" sz="2600" dirty="0">
                <a:latin typeface="Palatino Linotype" panose="02040502050505030304" pitchFamily="18" charset="0"/>
              </a:rPr>
              <a:t> mutante</a:t>
            </a:r>
            <a:endParaRPr lang="es-UY" sz="2600" i="1" dirty="0">
              <a:latin typeface="Palatino Linotype" panose="02040502050505030304" pitchFamily="18" charset="0"/>
            </a:endParaRPr>
          </a:p>
          <a:p>
            <a:pPr marL="901700" indent="-368300">
              <a:lnSpc>
                <a:spcPct val="120000"/>
              </a:lnSpc>
              <a:spcBef>
                <a:spcPts val="600"/>
              </a:spcBef>
              <a:buNone/>
              <a:tabLst>
                <a:tab pos="622300" algn="l"/>
              </a:tabLst>
            </a:pPr>
            <a:r>
              <a:rPr lang="es-UY" sz="2400" dirty="0">
                <a:latin typeface="Palatino Linotype" panose="02040502050505030304" pitchFamily="18" charset="0"/>
              </a:rPr>
              <a:t>1 – Neologismos para retratar as mudanças no campo da </a:t>
            </a:r>
            <a:r>
              <a:rPr lang="es-UY" sz="2400" dirty="0" err="1">
                <a:latin typeface="Palatino Linotype" panose="02040502050505030304" pitchFamily="18" charset="0"/>
              </a:rPr>
              <a:t>educação</a:t>
            </a:r>
            <a:r>
              <a:rPr lang="es-UY" sz="2400" dirty="0">
                <a:latin typeface="Palatino Linotype" panose="02040502050505030304" pitchFamily="18" charset="0"/>
              </a:rPr>
              <a:t> superior</a:t>
            </a:r>
          </a:p>
          <a:p>
            <a:pPr marL="1079500" indent="-544513">
              <a:lnSpc>
                <a:spcPct val="120000"/>
              </a:lnSpc>
              <a:spcBef>
                <a:spcPts val="600"/>
              </a:spcBef>
              <a:buNone/>
            </a:pPr>
            <a:r>
              <a:rPr lang="es-UY" sz="2400" dirty="0">
                <a:latin typeface="Palatino Linotype" panose="02040502050505030304" pitchFamily="18" charset="0"/>
              </a:rPr>
              <a:t>2 – </a:t>
            </a:r>
            <a:r>
              <a:rPr lang="es-UY" sz="2400" i="1" dirty="0">
                <a:latin typeface="Palatino Linotype" panose="02040502050505030304" pitchFamily="18" charset="0"/>
              </a:rPr>
              <a:t>Mercadização, mercadorização e mercantilização</a:t>
            </a:r>
          </a:p>
          <a:p>
            <a:pPr marL="1079500" indent="-544513">
              <a:lnSpc>
                <a:spcPct val="120000"/>
              </a:lnSpc>
              <a:spcBef>
                <a:spcPts val="600"/>
              </a:spcBef>
              <a:buNone/>
            </a:pPr>
            <a:r>
              <a:rPr lang="es-UY" sz="2400" i="1" dirty="0">
                <a:latin typeface="Palatino Linotype" panose="02040502050505030304" pitchFamily="18" charset="0"/>
              </a:rPr>
              <a:t>3 – </a:t>
            </a:r>
            <a:r>
              <a:rPr lang="es-UY" sz="2400" i="1" dirty="0" err="1">
                <a:latin typeface="Palatino Linotype" panose="02040502050505030304" pitchFamily="18" charset="0"/>
              </a:rPr>
              <a:t>Commodityzação</a:t>
            </a:r>
            <a:r>
              <a:rPr lang="es-UY" sz="2400" i="1" dirty="0">
                <a:latin typeface="Palatino Linotype" panose="02040502050505030304" pitchFamily="18" charset="0"/>
              </a:rPr>
              <a:t> </a:t>
            </a:r>
            <a:r>
              <a:rPr lang="es-UY" sz="2400" dirty="0">
                <a:latin typeface="Palatino Linotype" panose="02040502050505030304" pitchFamily="18" charset="0"/>
              </a:rPr>
              <a:t>(</a:t>
            </a:r>
            <a:r>
              <a:rPr lang="es-UY" sz="2400" i="1" dirty="0">
                <a:latin typeface="Palatino Linotype" panose="02040502050505030304" pitchFamily="18" charset="0"/>
              </a:rPr>
              <a:t>Da </a:t>
            </a:r>
            <a:r>
              <a:rPr lang="es-UY" sz="2400" i="1" dirty="0" err="1">
                <a:latin typeface="Palatino Linotype" panose="02040502050505030304" pitchFamily="18" charset="0"/>
              </a:rPr>
              <a:t>universidade</a:t>
            </a:r>
            <a:r>
              <a:rPr lang="es-UY" sz="2400" i="1" dirty="0">
                <a:latin typeface="Palatino Linotype" panose="02040502050505030304" pitchFamily="18" charset="0"/>
              </a:rPr>
              <a:t> à </a:t>
            </a:r>
            <a:r>
              <a:rPr lang="es-UY" sz="2400" i="1" dirty="0" err="1">
                <a:latin typeface="Palatino Linotype" panose="02040502050505030304" pitchFamily="18" charset="0"/>
              </a:rPr>
              <a:t>commoditycidade</a:t>
            </a:r>
            <a:r>
              <a:rPr lang="es-UY" sz="2400" dirty="0">
                <a:latin typeface="Palatino Linotype" panose="02040502050505030304" pitchFamily="18" charset="0"/>
              </a:rPr>
              <a:t>)</a:t>
            </a:r>
          </a:p>
          <a:p>
            <a:pPr marL="901700" indent="-366713">
              <a:lnSpc>
                <a:spcPct val="120000"/>
              </a:lnSpc>
              <a:spcBef>
                <a:spcPts val="600"/>
              </a:spcBef>
              <a:buNone/>
            </a:pPr>
            <a:r>
              <a:rPr lang="es-UY" sz="2400" dirty="0">
                <a:latin typeface="Palatino Linotype" panose="02040502050505030304" pitchFamily="18" charset="0"/>
              </a:rPr>
              <a:t>4 – </a:t>
            </a:r>
            <a:r>
              <a:rPr lang="es-UY" sz="2400" i="1" dirty="0">
                <a:latin typeface="Palatino Linotype" panose="02040502050505030304" pitchFamily="18" charset="0"/>
              </a:rPr>
              <a:t>Produtivismo </a:t>
            </a:r>
            <a:r>
              <a:rPr lang="es-UY" sz="2400" i="1" dirty="0" err="1">
                <a:latin typeface="Palatino Linotype" panose="02040502050505030304" pitchFamily="18" charset="0"/>
              </a:rPr>
              <a:t>acadêmico</a:t>
            </a:r>
            <a:r>
              <a:rPr lang="es-UY" sz="2400" i="1" dirty="0">
                <a:latin typeface="Palatino Linotype" panose="02040502050505030304" pitchFamily="18" charset="0"/>
              </a:rPr>
              <a:t>-científico (</a:t>
            </a:r>
            <a:r>
              <a:rPr lang="es-UY" sz="2400" i="1" dirty="0" err="1">
                <a:latin typeface="Palatino Linotype" panose="02040502050505030304" pitchFamily="18" charset="0"/>
              </a:rPr>
              <a:t>Inimigos</a:t>
            </a:r>
            <a:r>
              <a:rPr lang="es-UY" sz="2400" i="1" dirty="0">
                <a:latin typeface="Palatino Linotype" panose="02040502050505030304" pitchFamily="18" charset="0"/>
              </a:rPr>
              <a:t> da </a:t>
            </a:r>
            <a:r>
              <a:rPr lang="es-UY" sz="2400" i="1" dirty="0" err="1">
                <a:latin typeface="Palatino Linotype" panose="02040502050505030304" pitchFamily="18" charset="0"/>
              </a:rPr>
              <a:t>esperança</a:t>
            </a:r>
            <a:r>
              <a:rPr lang="es-UY" sz="2400" i="1" dirty="0">
                <a:latin typeface="Palatino Linotype" panose="02040502050505030304" pitchFamily="18" charset="0"/>
              </a:rPr>
              <a:t> – Publicar, perecer e o eclipse da </a:t>
            </a:r>
            <a:r>
              <a:rPr lang="es-UY" sz="2400" i="1" dirty="0" err="1">
                <a:latin typeface="Palatino Linotype" panose="02040502050505030304" pitchFamily="18" charset="0"/>
              </a:rPr>
              <a:t>erudição</a:t>
            </a:r>
            <a:r>
              <a:rPr lang="es-UY" sz="2400" i="1" dirty="0">
                <a:latin typeface="Palatino Linotype" panose="02040502050505030304" pitchFamily="18" charset="0"/>
              </a:rPr>
              <a:t>)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s-UY" sz="2600" dirty="0">
                <a:latin typeface="Palatino Linotype" panose="02040502050505030304" pitchFamily="18" charset="0"/>
              </a:rPr>
              <a:t>II – </a:t>
            </a:r>
            <a:r>
              <a:rPr lang="pt-BR" dirty="0">
                <a:latin typeface="Palatino Linotype" panose="02040502050505030304" pitchFamily="18" charset="0"/>
              </a:rPr>
              <a:t>Ajuste neoliberal na economia, no Estado e na sociedade </a:t>
            </a:r>
          </a:p>
          <a:p>
            <a:pPr marL="812800" indent="-274638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2400" dirty="0">
                <a:latin typeface="Palatino Linotype" panose="02040502050505030304" pitchFamily="18" charset="0"/>
              </a:rPr>
              <a:t>1 - Como definir o “modelo” econômico-político-social do país? (</a:t>
            </a:r>
            <a:r>
              <a:rPr lang="pt-BR" sz="2400" i="1" dirty="0">
                <a:latin typeface="Palatino Linotype" panose="02040502050505030304" pitchFamily="18" charset="0"/>
              </a:rPr>
              <a:t>A nova razão do mundo – Ensaio sobre a sociedade neoliberal) –  </a:t>
            </a:r>
            <a:r>
              <a:rPr lang="pt-BR" sz="2400" dirty="0">
                <a:latin typeface="Palatino Linotype" panose="02040502050505030304" pitchFamily="18" charset="0"/>
              </a:rPr>
              <a:t>Império da concorrência, “definida como relação de desigualdade entre diferentes” (</a:t>
            </a:r>
            <a:r>
              <a:rPr lang="pt-BR" sz="2400" dirty="0" err="1">
                <a:latin typeface="Palatino Linotype" panose="02040502050505030304" pitchFamily="18" charset="0"/>
              </a:rPr>
              <a:t>Dardot</a:t>
            </a:r>
            <a:r>
              <a:rPr lang="pt-BR" sz="2400" dirty="0">
                <a:latin typeface="Palatino Linotype" panose="02040502050505030304" pitchFamily="18" charset="0"/>
              </a:rPr>
              <a:t>; Laval, 2016, p. 377) </a:t>
            </a:r>
          </a:p>
          <a:p>
            <a:pPr marL="893763" indent="-355600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2400" dirty="0">
                <a:latin typeface="Palatino Linotype" panose="02040502050505030304" pitchFamily="18" charset="0"/>
              </a:rPr>
              <a:t>2 – O estatal, o público e o privado-mercantil</a:t>
            </a:r>
          </a:p>
          <a:p>
            <a:pPr marL="893763" indent="-355600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2400" dirty="0">
                <a:latin typeface="Palatino Linotype" panose="02040502050505030304" pitchFamily="18" charset="0"/>
              </a:rPr>
              <a:t>3 - Predominância financeira em tempos de mundialização do capital</a:t>
            </a:r>
          </a:p>
          <a:p>
            <a:pPr marL="893763" indent="-355600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2400" dirty="0">
                <a:latin typeface="Palatino Linotype" panose="02040502050505030304" pitchFamily="18" charset="0"/>
              </a:rPr>
              <a:t>4 – A PEC 55, a Lei Trabalhista e o fim da CLT (o trabalho intermitente), a Reforma Previdenciária ou o fim da previdência pública que fazem o Brasil voltar ao regime de semiescravidão em pleno Século XXI</a:t>
            </a:r>
          </a:p>
          <a:p>
            <a:pPr marL="893763" indent="-355600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2400" dirty="0">
                <a:latin typeface="Palatino Linotype" panose="02040502050505030304" pitchFamily="18" charset="0"/>
              </a:rPr>
              <a:t> 5 – Os cortes orçamentários para Ciência e Educação Superior – A volta do espectro do ensino estatal/público pago; a pós-graduação lato sensu paga.</a:t>
            </a:r>
          </a:p>
          <a:p>
            <a:pPr marL="893763" indent="-355600">
              <a:lnSpc>
                <a:spcPct val="120000"/>
              </a:lnSpc>
              <a:spcBef>
                <a:spcPts val="600"/>
              </a:spcBef>
              <a:buNone/>
            </a:pPr>
            <a:r>
              <a:rPr lang="pt-BR" sz="2400" dirty="0">
                <a:latin typeface="Palatino Linotype" panose="02040502050505030304" pitchFamily="18" charset="0"/>
              </a:rPr>
              <a:t> 6 – A desigualdade social produzida pelo “modelo” econômico em vigor e pelo Estado que lhe é funcional como principal causa da massificação e não democratização da educação superior.</a:t>
            </a:r>
          </a:p>
          <a:p>
            <a:pPr marL="985838" indent="-447675">
              <a:spcBef>
                <a:spcPts val="1200"/>
              </a:spcBef>
              <a:buNone/>
            </a:pPr>
            <a:endParaRPr lang="pt-BR" dirty="0">
              <a:latin typeface="Palatino Linotype" panose="02040502050505030304" pitchFamily="18" charset="0"/>
            </a:endParaRPr>
          </a:p>
          <a:p>
            <a:pPr marL="722313" indent="-612775">
              <a:spcBef>
                <a:spcPts val="1200"/>
              </a:spcBef>
              <a:buNone/>
            </a:pPr>
            <a:endParaRPr lang="es-UY" sz="2400" dirty="0">
              <a:latin typeface="Georgia" panose="02040502050405020303" pitchFamily="18" charset="0"/>
            </a:endParaRPr>
          </a:p>
          <a:p>
            <a:pPr marL="722313" indent="-612775">
              <a:spcBef>
                <a:spcPts val="1200"/>
              </a:spcBef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6131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2BCE94EA-9579-45C8-9212-C2CD53299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Autofit/>
          </a:bodyPr>
          <a:lstStyle/>
          <a:p>
            <a:pPr marL="452438" indent="-452438">
              <a:spcBef>
                <a:spcPts val="1200"/>
              </a:spcBef>
              <a:buNone/>
            </a:pPr>
            <a:r>
              <a:rPr lang="pt-BR" sz="1800" dirty="0">
                <a:latin typeface="Palatino Linotype" panose="02040502050505030304" pitchFamily="18" charset="0"/>
              </a:rPr>
              <a:t>III </a:t>
            </a:r>
            <a:r>
              <a:rPr lang="pt-BR" sz="2000" dirty="0">
                <a:latin typeface="Palatino Linotype" panose="02040502050505030304" pitchFamily="18" charset="0"/>
              </a:rPr>
              <a:t>– </a:t>
            </a:r>
            <a:r>
              <a:rPr lang="pt-BR" sz="1800" dirty="0">
                <a:latin typeface="Palatino Linotype" panose="02040502050505030304" pitchFamily="18" charset="0"/>
              </a:rPr>
              <a:t>Políticas públicas de educação superior ajustadas à racionalidade neoliberal</a:t>
            </a:r>
          </a:p>
          <a:p>
            <a:pPr marL="452438" indent="0">
              <a:spcBef>
                <a:spcPts val="1200"/>
              </a:spcBef>
              <a:buNone/>
            </a:pPr>
            <a:r>
              <a:rPr lang="pt-BR" sz="1800" dirty="0">
                <a:latin typeface="Palatino Linotype" panose="02040502050505030304" pitchFamily="18" charset="0"/>
              </a:rPr>
              <a:t>1 – Constituição Federal, LDB, Decretos 2.207/97 e 2.306/97</a:t>
            </a:r>
          </a:p>
          <a:p>
            <a:pPr marL="452438" indent="0">
              <a:spcBef>
                <a:spcPts val="1200"/>
              </a:spcBef>
              <a:buNone/>
            </a:pPr>
            <a:r>
              <a:rPr lang="pt-BR" sz="1800" dirty="0">
                <a:latin typeface="Palatino Linotype" panose="02040502050505030304" pitchFamily="18" charset="0"/>
              </a:rPr>
              <a:t>2 – Retenção da educação superior até 1998 e expansão a partir de 1999.</a:t>
            </a:r>
          </a:p>
          <a:p>
            <a:pPr marL="452438" indent="-452438">
              <a:spcBef>
                <a:spcPts val="1200"/>
              </a:spcBef>
              <a:buNone/>
            </a:pPr>
            <a:r>
              <a:rPr lang="pt-BR" sz="2000" dirty="0">
                <a:latin typeface="Palatino Linotype" panose="02040502050505030304" pitchFamily="18" charset="0"/>
              </a:rPr>
              <a:t>IV – Desafios para a educação superior em tempos de profunda crise e incerteza quanto ao futuro das políticas públicas.</a:t>
            </a:r>
            <a:endParaRPr lang="pt-BR" sz="1800" dirty="0">
              <a:latin typeface="Palatino Linotype" panose="02040502050505030304" pitchFamily="18" charset="0"/>
            </a:endParaRPr>
          </a:p>
          <a:p>
            <a:pPr marL="1076325" indent="-538163">
              <a:spcBef>
                <a:spcPts val="1200"/>
              </a:spcBef>
              <a:buNone/>
            </a:pPr>
            <a:r>
              <a:rPr lang="pt-BR" sz="1800" dirty="0">
                <a:latin typeface="Palatino Linotype" panose="02040502050505030304" pitchFamily="18" charset="0"/>
              </a:rPr>
              <a:t>1 –  Mercadização e mercadorização/mercantilização da educação superior</a:t>
            </a:r>
          </a:p>
          <a:p>
            <a:pPr marL="893763" indent="0">
              <a:spcBef>
                <a:spcPts val="600"/>
              </a:spcBef>
              <a:buNone/>
            </a:pPr>
            <a:r>
              <a:rPr lang="pt-BR" sz="1800" dirty="0">
                <a:latin typeface="Palatino Linotype" panose="02040502050505030304" pitchFamily="18" charset="0"/>
              </a:rPr>
              <a:t>1.1 - Tendências do mercado universitário</a:t>
            </a:r>
          </a:p>
          <a:p>
            <a:pPr marL="893763" indent="0">
              <a:buNone/>
            </a:pPr>
            <a:r>
              <a:rPr lang="pt-BR" sz="1800" dirty="0">
                <a:latin typeface="Palatino Linotype" panose="02040502050505030304" pitchFamily="18" charset="0"/>
              </a:rPr>
              <a:t>1.2 - Predominância privado-mercantil</a:t>
            </a:r>
          </a:p>
          <a:p>
            <a:pPr marL="893763" indent="0">
              <a:buNone/>
            </a:pPr>
            <a:r>
              <a:rPr lang="pt-BR" sz="1800" dirty="0">
                <a:latin typeface="Palatino Linotype" panose="02040502050505030304" pitchFamily="18" charset="0"/>
              </a:rPr>
              <a:t>1.3 – Mercadização e mercadorização/mercantilização na educação superior.</a:t>
            </a:r>
          </a:p>
          <a:p>
            <a:pPr marL="893763" indent="0">
              <a:buNone/>
            </a:pPr>
            <a:r>
              <a:rPr lang="pt-BR" sz="1800" dirty="0">
                <a:latin typeface="Palatino Linotype" panose="02040502050505030304" pitchFamily="18" charset="0"/>
              </a:rPr>
              <a:t>1.4 – Fundos de investimento e mecanismos de regulação supranacionais</a:t>
            </a:r>
          </a:p>
          <a:p>
            <a:pPr marL="1431925" indent="-538163">
              <a:buNone/>
            </a:pPr>
            <a:r>
              <a:rPr lang="pt-BR" sz="1800" dirty="0">
                <a:latin typeface="Palatino Linotype" panose="02040502050505030304" pitchFamily="18" charset="0"/>
              </a:rPr>
              <a:t>1.5 – Em que contexto e por que fatores dá-se a produção da mercadização e da mercantilização</a:t>
            </a:r>
          </a:p>
          <a:p>
            <a:pPr marL="893763" indent="-355600">
              <a:buNone/>
            </a:pPr>
            <a:r>
              <a:rPr lang="pt-BR" sz="1800" dirty="0">
                <a:latin typeface="Palatino Linotype" panose="02040502050505030304" pitchFamily="18" charset="0"/>
              </a:rPr>
              <a:t>2 – Regulação da educação superior</a:t>
            </a:r>
          </a:p>
          <a:p>
            <a:pPr marL="893763" indent="-355600">
              <a:buNone/>
            </a:pPr>
            <a:r>
              <a:rPr lang="pt-BR" sz="1800" dirty="0">
                <a:latin typeface="Palatino Linotype" panose="02040502050505030304" pitchFamily="18" charset="0"/>
              </a:rPr>
              <a:t>3 – A função social da ciência e da educação superior: relação educação superior-sociedade.</a:t>
            </a:r>
          </a:p>
          <a:p>
            <a:pPr marL="893763" indent="-355600">
              <a:buNone/>
            </a:pPr>
            <a:r>
              <a:rPr lang="pt-BR" sz="1800" dirty="0">
                <a:latin typeface="Palatino Linotype" panose="02040502050505030304" pitchFamily="18" charset="0"/>
              </a:rPr>
              <a:t>4 – Trabalho e carreira docente na educação superior </a:t>
            </a:r>
          </a:p>
          <a:p>
            <a:pPr marL="893763" indent="-893763">
              <a:buNone/>
            </a:pPr>
            <a:r>
              <a:rPr lang="pt-BR" sz="2000" dirty="0">
                <a:latin typeface="Palatino Linotype" panose="02040502050505030304" pitchFamily="18" charset="0"/>
              </a:rPr>
              <a:t>V – Os caminhos da resistência e da ação.</a:t>
            </a:r>
            <a:endParaRPr lang="pt-BR" sz="2000" b="1" dirty="0">
              <a:latin typeface="Palatino Linotype" panose="02040502050505030304" pitchFamily="18" charset="0"/>
            </a:endParaRPr>
          </a:p>
          <a:p>
            <a:pPr marL="893763" indent="-893763">
              <a:buNone/>
            </a:pPr>
            <a:endParaRPr lang="pt-BR" sz="2000" b="1" dirty="0">
              <a:latin typeface="Palatino Linotype" panose="02040502050505030304" pitchFamily="18" charset="0"/>
            </a:endParaRPr>
          </a:p>
          <a:p>
            <a:pPr marL="893763" indent="-893763">
              <a:buNone/>
            </a:pPr>
            <a:endParaRPr lang="pt-BR" sz="2000" b="1" dirty="0">
              <a:latin typeface="Palatino Linotype" panose="02040502050505030304" pitchFamily="18" charset="0"/>
            </a:endParaRPr>
          </a:p>
          <a:p>
            <a:pPr marL="893763" indent="-893763">
              <a:buNone/>
            </a:pPr>
            <a:endParaRPr lang="pt-BR" sz="2000" b="1" dirty="0">
              <a:latin typeface="Palatino Linotype" panose="02040502050505030304" pitchFamily="18" charset="0"/>
            </a:endParaRPr>
          </a:p>
          <a:p>
            <a:pPr marL="893763" indent="-893763">
              <a:buNone/>
            </a:pPr>
            <a:endParaRPr lang="pt-BR" sz="2000" b="1" dirty="0">
              <a:latin typeface="Palatino Linotype" panose="02040502050505030304" pitchFamily="18" charset="0"/>
            </a:endParaRPr>
          </a:p>
          <a:p>
            <a:pPr marL="893763" indent="-893763">
              <a:buNone/>
            </a:pPr>
            <a:endParaRPr lang="pt-BR" sz="2000" b="1" dirty="0">
              <a:latin typeface="Palatino Linotype" panose="02040502050505030304" pitchFamily="18" charset="0"/>
            </a:endParaRPr>
          </a:p>
          <a:p>
            <a:pPr marL="893763" indent="-893763">
              <a:buNone/>
            </a:pPr>
            <a:endParaRPr lang="pt-BR" sz="2000" b="1" dirty="0">
              <a:latin typeface="Palatino Linotype" panose="02040502050505030304" pitchFamily="18" charset="0"/>
            </a:endParaRPr>
          </a:p>
          <a:p>
            <a:pPr marL="893763" indent="-893763">
              <a:buNone/>
            </a:pPr>
            <a:endParaRPr lang="pt-BR" sz="2000" b="1" dirty="0">
              <a:latin typeface="Palatino Linotype" panose="02040502050505030304" pitchFamily="18" charset="0"/>
            </a:endParaRPr>
          </a:p>
          <a:p>
            <a:pPr marL="893763" indent="-893763">
              <a:buNone/>
            </a:pPr>
            <a:endParaRPr lang="pt-BR" sz="2000" dirty="0">
              <a:latin typeface="Palatino Linotype" panose="02040502050505030304" pitchFamily="18" charset="0"/>
            </a:endParaRPr>
          </a:p>
          <a:p>
            <a:pPr marL="538163" indent="-538163">
              <a:buNone/>
            </a:pPr>
            <a:br>
              <a:rPr lang="pt-BR" sz="2000" dirty="0">
                <a:latin typeface="Palatino Linotype" panose="02040502050505030304" pitchFamily="18" charset="0"/>
              </a:rPr>
            </a:br>
            <a:br>
              <a:rPr lang="pt-BR" sz="2000" dirty="0">
                <a:latin typeface="Palatino Linotype" panose="02040502050505030304" pitchFamily="18" charset="0"/>
              </a:rPr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31386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ço Reservado para Conteúdo 2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624"/>
            <a:ext cx="7920880" cy="596786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539552" y="6093296"/>
            <a:ext cx="828092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630238" indent="-630238"/>
            <a:r>
              <a:rPr lang="es-UY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Figura 1: Os juros e </a:t>
            </a:r>
            <a:r>
              <a:rPr lang="es-UY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amortização</a:t>
            </a:r>
            <a:r>
              <a:rPr lang="es-UY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 da </a:t>
            </a:r>
            <a:r>
              <a:rPr lang="es-UY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dívida</a:t>
            </a:r>
            <a:r>
              <a:rPr lang="es-UY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 no </a:t>
            </a:r>
            <a:r>
              <a:rPr lang="es-UY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Orçamento</a:t>
            </a:r>
            <a:r>
              <a:rPr lang="es-UY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 da </a:t>
            </a:r>
            <a:r>
              <a:rPr lang="es-UY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União</a:t>
            </a:r>
            <a:r>
              <a:rPr lang="es-UY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s-UY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executado</a:t>
            </a:r>
            <a:r>
              <a:rPr lang="es-UY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 em 2014</a:t>
            </a:r>
          </a:p>
          <a:p>
            <a:pPr marL="630238" indent="-630238"/>
            <a:r>
              <a:rPr lang="es-UY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Fonte</a:t>
            </a:r>
            <a:r>
              <a:rPr lang="es-UY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: </a:t>
            </a:r>
            <a:r>
              <a:rPr lang="pt-BR" sz="1200" u="sng" dirty="0">
                <a:latin typeface="Palatino Linotype" panose="02040502050505030304" pitchFamily="18" charset="0"/>
                <a:hlinkClick r:id="rId4"/>
              </a:rPr>
              <a:t>http://www.auditoriacidada.org.br/blog/2015/03/13/a-logica-perversa-da-divida-e-o-orcamento-de-2015/</a:t>
            </a:r>
            <a:endParaRPr lang="pt-BR" sz="1200" dirty="0">
              <a:latin typeface="Palatino Linotype" panose="02040502050505030304" pitchFamily="18" charset="0"/>
            </a:endParaRPr>
          </a:p>
          <a:p>
            <a:pPr marL="630238" indent="-630238"/>
            <a:endParaRPr lang="pt-BR" sz="1400" dirty="0">
              <a:solidFill>
                <a:schemeClr val="tx1">
                  <a:lumMod val="95000"/>
                  <a:lumOff val="5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661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395720" y="5661248"/>
            <a:ext cx="7888037" cy="50405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92075"/>
            <a:r>
              <a:rPr lang="pt-BR" sz="1400" dirty="0">
                <a:latin typeface="Cambria" panose="02040503050406030204" pitchFamily="18" charset="0"/>
              </a:rPr>
              <a:t>Fonte: BRASIL. MEC</a:t>
            </a:r>
            <a:r>
              <a:rPr lang="pt-BR" sz="1400" cap="small" dirty="0">
                <a:latin typeface="Cambria" panose="02040503050406030204" pitchFamily="18" charset="0"/>
              </a:rPr>
              <a:t>/</a:t>
            </a:r>
            <a:r>
              <a:rPr lang="pt-BR" sz="1400" dirty="0" err="1">
                <a:latin typeface="Cambria" panose="02040503050406030204" pitchFamily="18" charset="0"/>
              </a:rPr>
              <a:t>Inep</a:t>
            </a:r>
            <a:r>
              <a:rPr lang="pt-BR" sz="1400" cap="small" dirty="0">
                <a:latin typeface="Cambria" panose="02040503050406030204" pitchFamily="18" charset="0"/>
              </a:rPr>
              <a:t>. </a:t>
            </a:r>
            <a:r>
              <a:rPr lang="pt-BR" sz="1400" dirty="0">
                <a:latin typeface="Cambria" panose="02040503050406030204" pitchFamily="18" charset="0"/>
              </a:rPr>
              <a:t>Sinopse Estatística da Educação Superior, 2011.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467544" y="188640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3150" indent="-1073150"/>
            <a:r>
              <a:rPr lang="pt-BR" b="1" dirty="0">
                <a:latin typeface="Cambria" pitchFamily="18" charset="0"/>
              </a:rPr>
              <a:t>Tabela 1 - Evolução das matrículas da educação superior brasileira por categoria administrativa (pública e privada) – 1964-1994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323527" y="1010856"/>
          <a:ext cx="8136905" cy="4464500"/>
        </p:xfrm>
        <a:graphic>
          <a:graphicData uri="http://schemas.openxmlformats.org/drawingml/2006/table">
            <a:tbl>
              <a:tblPr/>
              <a:tblGrid>
                <a:gridCol w="18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7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6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46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28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7304">
                <a:tc row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Ano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Total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Matrículas públicas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Matrículas privadas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3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Total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%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Total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%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304"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1964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79705" marR="36195" algn="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01725" algn="l"/>
                        </a:tabLst>
                      </a:pPr>
                      <a:r>
                        <a:rPr lang="pt-BR" sz="1800" dirty="0">
                          <a:latin typeface="Times New Roman"/>
                          <a:ea typeface="Calibri"/>
                        </a:rPr>
                        <a:t>142.386</a:t>
                      </a:r>
                    </a:p>
                  </a:txBody>
                  <a:tcPr marL="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79705" marR="144145" algn="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42975" algn="l"/>
                        </a:tabLst>
                      </a:pPr>
                      <a:r>
                        <a:rPr lang="pt-BR" sz="1800" dirty="0">
                          <a:latin typeface="Times New Roman"/>
                          <a:ea typeface="Calibri"/>
                        </a:rPr>
                        <a:t>87.665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</a:rPr>
                        <a:t>61,6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79705" marR="10795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</a:rPr>
                        <a:t>54.721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</a:rPr>
                        <a:t>38,4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304"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b="1">
                          <a:latin typeface="Times New Roman"/>
                          <a:ea typeface="Calibri"/>
                        </a:rPr>
                        <a:t>1974</a:t>
                      </a:r>
                      <a:endParaRPr lang="pt-BR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marR="36195" algn="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01725" algn="l"/>
                        </a:tabLst>
                      </a:pPr>
                      <a:r>
                        <a:rPr lang="pt-BR" sz="1800" dirty="0">
                          <a:latin typeface="Times New Roman"/>
                          <a:ea typeface="Calibri"/>
                        </a:rPr>
                        <a:t>937.593</a:t>
                      </a:r>
                    </a:p>
                  </a:txBody>
                  <a:tcPr marL="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marR="144145" algn="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42975" algn="l"/>
                        </a:tabLst>
                      </a:pPr>
                      <a:r>
                        <a:rPr lang="pt-BR" sz="1800" dirty="0">
                          <a:latin typeface="Times New Roman"/>
                          <a:ea typeface="Calibri"/>
                        </a:rPr>
                        <a:t>341.028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</a:rPr>
                        <a:t>36,4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marR="10795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</a:rPr>
                        <a:t>596.565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</a:rPr>
                        <a:t>63,5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304"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1984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79705" marR="36195" algn="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01725" algn="l"/>
                        </a:tabLst>
                      </a:pPr>
                      <a:r>
                        <a:rPr lang="pt-BR" sz="1800" dirty="0">
                          <a:latin typeface="Times New Roman"/>
                          <a:ea typeface="Calibri"/>
                        </a:rPr>
                        <a:t>1.399.539</a:t>
                      </a:r>
                    </a:p>
                  </a:txBody>
                  <a:tcPr marL="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79705" marR="144145" algn="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42975" algn="l"/>
                        </a:tabLst>
                      </a:pPr>
                      <a:r>
                        <a:rPr lang="pt-BR" sz="1800" dirty="0">
                          <a:latin typeface="Times New Roman"/>
                          <a:ea typeface="Calibri"/>
                        </a:rPr>
                        <a:t>571.879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</a:rPr>
                        <a:t>40,9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79705" marR="10795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</a:rPr>
                        <a:t>827.660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</a:rPr>
                        <a:t>59,1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304"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1994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36195" algn="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101725" algn="l"/>
                        </a:tabLs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1.661.034</a:t>
                      </a:r>
                      <a:endParaRPr lang="pt-BR" sz="1800" dirty="0">
                        <a:latin typeface="Times New Roman"/>
                        <a:ea typeface="Times New Roman"/>
                      </a:endParaRPr>
                    </a:p>
                  </a:txBody>
                  <a:tcPr marL="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marR="144145" algn="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42975" algn="l"/>
                        </a:tabLst>
                      </a:pPr>
                      <a:r>
                        <a:rPr lang="pt-BR" sz="1800" dirty="0">
                          <a:latin typeface="Times New Roman"/>
                          <a:ea typeface="Calibri"/>
                        </a:rPr>
                        <a:t>690.450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</a:rPr>
                        <a:t>41,6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marR="10795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</a:rPr>
                        <a:t>970.584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</a:rPr>
                        <a:t>58,4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169"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% 1964/1974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79705" marR="10795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559,8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79705" marR="14414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289,1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-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79705" marR="10795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990,1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169"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% 1974/1984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marR="10795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49,3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marR="14414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67,7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-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marR="10795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38,7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169"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% 1984/1994 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79705" marR="10795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18,7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79705" marR="14414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20,7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-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179705" marR="10795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17,3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0169"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% 1964/1994 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marR="10795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1.065,7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marR="144145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687,6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-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9705" marR="10795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b="1" dirty="0">
                          <a:latin typeface="Times New Roman"/>
                          <a:ea typeface="Calibri"/>
                        </a:rPr>
                        <a:t>1.673,7</a:t>
                      </a:r>
                      <a:endParaRPr lang="pt-BR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1800" dirty="0"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Elipse 9"/>
          <p:cNvSpPr/>
          <p:nvPr/>
        </p:nvSpPr>
        <p:spPr>
          <a:xfrm>
            <a:off x="3635896" y="3429000"/>
            <a:ext cx="1296144" cy="432048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563888" y="5013176"/>
            <a:ext cx="1296144" cy="432048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6300192" y="3429000"/>
            <a:ext cx="1296144" cy="432048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6228184" y="5013176"/>
            <a:ext cx="1296144" cy="432048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3EDA21D7-125E-4D61-863E-4A7AE471915A}"/>
              </a:ext>
            </a:extLst>
          </p:cNvPr>
          <p:cNvSpPr/>
          <p:nvPr/>
        </p:nvSpPr>
        <p:spPr>
          <a:xfrm>
            <a:off x="5076056" y="1772816"/>
            <a:ext cx="720080" cy="432048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78817" y="44624"/>
            <a:ext cx="871366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985838" indent="-985838" algn="just">
              <a:tabLst>
                <a:tab pos="-428625" algn="l"/>
              </a:tabLst>
            </a:pPr>
            <a:r>
              <a:rPr lang="pt-BR" sz="1400" b="1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Tabela 2 - Evolução e percentual do número de instituições de educação superior por categoria administrativa (pública: federal, estadual, municipal; privada: confessional e comunitária, e particular) – 1999-2010</a:t>
            </a:r>
            <a:endParaRPr lang="pt-BR" sz="1400" dirty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79389" y="5661247"/>
            <a:ext cx="8640762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400" dirty="0">
                <a:latin typeface="Cambria" panose="02040503050406030204" pitchFamily="18" charset="0"/>
                <a:cs typeface="Times New Roman" pitchFamily="18" charset="0"/>
              </a:rPr>
              <a:t>*Estimativa a partir da taxa de evolução anual no triênio 2006-2009</a:t>
            </a:r>
          </a:p>
          <a:p>
            <a:pPr>
              <a:defRPr/>
            </a:pPr>
            <a:r>
              <a:rPr lang="pt-BR" sz="1400" dirty="0">
                <a:latin typeface="Cambria" panose="02040503050406030204" pitchFamily="18" charset="0"/>
                <a:cs typeface="Times New Roman" pitchFamily="18" charset="0"/>
              </a:rPr>
              <a:t>Fonte: BRASIL. </a:t>
            </a:r>
            <a:r>
              <a:rPr lang="pt-BR" sz="1400" cap="small" dirty="0" err="1">
                <a:latin typeface="Cambria" panose="02040503050406030204" pitchFamily="18" charset="0"/>
                <a:cs typeface="Times New Roman" pitchFamily="18" charset="0"/>
              </a:rPr>
              <a:t>mec</a:t>
            </a:r>
            <a:r>
              <a:rPr lang="pt-BR" sz="1400" cap="small" dirty="0">
                <a:latin typeface="Cambria" panose="02040503050406030204" pitchFamily="18" charset="0"/>
                <a:cs typeface="Times New Roman" pitchFamily="18" charset="0"/>
              </a:rPr>
              <a:t>/</a:t>
            </a:r>
            <a:r>
              <a:rPr lang="pt-BR" sz="1400" cap="small" dirty="0" err="1">
                <a:latin typeface="Cambria" panose="02040503050406030204" pitchFamily="18" charset="0"/>
                <a:cs typeface="Times New Roman" pitchFamily="18" charset="0"/>
              </a:rPr>
              <a:t>inep</a:t>
            </a:r>
            <a:r>
              <a:rPr lang="pt-BR" sz="1400" cap="small" dirty="0">
                <a:latin typeface="Cambria" panose="02040503050406030204" pitchFamily="18" charset="0"/>
                <a:cs typeface="Times New Roman" pitchFamily="18" charset="0"/>
              </a:rPr>
              <a:t>. </a:t>
            </a:r>
            <a:r>
              <a:rPr lang="pt-BR" sz="1400" dirty="0">
                <a:latin typeface="Cambria" panose="02040503050406030204" pitchFamily="18" charset="0"/>
                <a:cs typeface="Times New Roman" pitchFamily="18" charset="0"/>
              </a:rPr>
              <a:t>Sinopse Estatística da Educação Superior, 2011. (Montagem de Valdemar Sguissardi)</a:t>
            </a:r>
            <a:endParaRPr lang="pt-BR" sz="1400" dirty="0">
              <a:latin typeface="Cambria" panose="02040503050406030204" pitchFamily="18" charset="0"/>
            </a:endParaRPr>
          </a:p>
        </p:txBody>
      </p:sp>
      <p:graphicFrame>
        <p:nvGraphicFramePr>
          <p:cNvPr id="15" name="Espaço Reservado para Conteúdo 14"/>
          <p:cNvGraphicFramePr>
            <a:graphicFrameLocks noGrp="1"/>
          </p:cNvGraphicFramePr>
          <p:nvPr>
            <p:ph idx="1"/>
          </p:nvPr>
        </p:nvGraphicFramePr>
        <p:xfrm>
          <a:off x="179388" y="836711"/>
          <a:ext cx="8713092" cy="4681813"/>
        </p:xfrm>
        <a:graphic>
          <a:graphicData uri="http://schemas.openxmlformats.org/drawingml/2006/table">
            <a:tbl>
              <a:tblPr/>
              <a:tblGrid>
                <a:gridCol w="1080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839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3416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  <a:tab pos="460375" algn="ctr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Ano</a:t>
                      </a:r>
                      <a:endParaRPr kumimoji="0" lang="pt-B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D6EA"/>
                    </a:solidFill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Número de Instituições</a:t>
                      </a:r>
                      <a:endParaRPr kumimoji="0" lang="pt-B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D6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16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9F4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Públicas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9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Privadas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E9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14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  <a:tab pos="920750" algn="l"/>
                        </a:tabLst>
                      </a:pPr>
                      <a:r>
                        <a:rPr kumimoji="0" 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Fede- </a:t>
                      </a:r>
                      <a:r>
                        <a:rPr kumimoji="0" lang="pt-BR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rais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Esta-duais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Muni-cipais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  <a:tab pos="650875" algn="l"/>
                        </a:tabLst>
                      </a:pPr>
                      <a:r>
                        <a:rPr kumimoji="0" lang="pt-BR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Conf</a:t>
                      </a:r>
                      <a:r>
                        <a:rPr kumimoji="0" 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/ Com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Parti-culares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2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1999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149350" algn="l"/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1.097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192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17,5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60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5,4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72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0000" marR="18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6,5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60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5,4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905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82,5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379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0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34,5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526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72000" marT="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48,0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2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2002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1.637 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195 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11,9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73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4,4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65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0000" marR="18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3,9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57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3,5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1.442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88,0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317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0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19,4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1.125 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72000" marT="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68,7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2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2006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149350" algn="l"/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2.270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248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11,0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105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4,6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83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0000" marR="18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3,6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60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2,6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2.022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89,0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439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0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19,0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1.583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72000" marT="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70,0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2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2009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2.314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245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10,6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94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4,1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84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0000" marR="18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3,6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67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2,9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2.069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89,4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290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0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12,5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1.779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72000" marT="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76,9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2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2010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2.378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278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11,7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99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4,2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108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0000" marR="180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4,5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71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2,9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2.100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88,3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250*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0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10,5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72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  <a:tab pos="609600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1.850*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77,8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1999-2002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49,2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44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21,6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44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-9,7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0000" marR="108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-5,0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59,3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-16,3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000" marR="72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113,8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72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5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2002-2006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38,7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27,2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44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43,8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44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27,6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0000" marR="108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5,3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40,2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38,9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000" marR="72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40,7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72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5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2006-2010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149350" algn="l"/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4,7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12,0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44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-5,7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44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30,1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0000" marR="108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18,3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  <a:tab pos="4432300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3,8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-43,0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000" marR="72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16,8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72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5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2009-2010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149350" algn="l"/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2,7</a:t>
                      </a:r>
                      <a:endParaRPr kumimoji="0" lang="pt-B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13,4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44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5,3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44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28,6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0000" marR="108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6,0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  <a:tab pos="4432300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-13,8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000" marR="72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4,0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72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95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1999-2010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149350" algn="l"/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116,7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44,8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44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65,0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44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9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50,0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0000" marR="1080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18,3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10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132,0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-34,0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4000" marR="72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252,0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72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Elipse 4"/>
          <p:cNvSpPr/>
          <p:nvPr/>
        </p:nvSpPr>
        <p:spPr>
          <a:xfrm>
            <a:off x="2411760" y="1988840"/>
            <a:ext cx="504056" cy="360040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2411760" y="3356992"/>
            <a:ext cx="504056" cy="360040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7380312" y="3356992"/>
            <a:ext cx="504056" cy="360040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8388424" y="3356992"/>
            <a:ext cx="504056" cy="360040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8388424" y="1988840"/>
            <a:ext cx="504056" cy="360040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7380312" y="1988840"/>
            <a:ext cx="504056" cy="360040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1907704" y="3789040"/>
            <a:ext cx="504056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6948264" y="4509120"/>
            <a:ext cx="504056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6948264" y="5157192"/>
            <a:ext cx="504056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7956376" y="5157192"/>
            <a:ext cx="504056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1907704" y="5157192"/>
            <a:ext cx="504056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7956376" y="3789040"/>
            <a:ext cx="504056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6948264" y="3789040"/>
            <a:ext cx="504056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347704"/>
              </p:ext>
            </p:extLst>
          </p:nvPr>
        </p:nvGraphicFramePr>
        <p:xfrm>
          <a:off x="-36513" y="887366"/>
          <a:ext cx="9180514" cy="5061914"/>
        </p:xfrm>
        <a:graphic>
          <a:graphicData uri="http://schemas.openxmlformats.org/drawingml/2006/table">
            <a:tbl>
              <a:tblPr/>
              <a:tblGrid>
                <a:gridCol w="910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179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9960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478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754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5791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  <a:tab pos="460375" algn="ctr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Ano</a:t>
                      </a:r>
                      <a:endParaRPr kumimoji="0" lang="pt-B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Número de Matrículas</a:t>
                      </a:r>
                      <a:endParaRPr kumimoji="0" lang="pt-B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9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Públicas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Privadas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9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  <a:tab pos="920750" algn="l"/>
                        </a:tabLst>
                      </a:pPr>
                      <a:r>
                        <a:rPr kumimoji="0" lang="pt-B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Federais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Estaduais</a:t>
                      </a:r>
                      <a:endParaRPr kumimoji="0" lang="pt-B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Muni-cipais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  <a:tab pos="650875" algn="l"/>
                        </a:tabLst>
                      </a:pPr>
                      <a:r>
                        <a:rPr kumimoji="0" lang="pt-BR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Conf</a:t>
                      </a:r>
                      <a:r>
                        <a:rPr kumimoji="0" lang="pt-B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/       Com.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Particula-res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1999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2.369.945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832.022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35,1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442.562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18,7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302.380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12,7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87.080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3,7</a:t>
                      </a:r>
                      <a:endParaRPr kumimoji="0" lang="pt-BR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1.537.923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64,9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850900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886.561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37,4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252538" algn="l"/>
                          <a:tab pos="1368425" algn="l"/>
                          <a:tab pos="1547813" algn="l"/>
                          <a:tab pos="1638300" algn="l"/>
                        </a:tabLst>
                      </a:pPr>
                      <a:r>
                        <a:rPr kumimoji="0" lang="pt-B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651.362</a:t>
                      </a:r>
                      <a:endParaRPr kumimoji="0" lang="pt-BR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27,5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2002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3.479.913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1.051.655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30,2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531.634 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15,3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415569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11,9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104.452</a:t>
                      </a:r>
                      <a:endParaRPr kumimoji="0" lang="pt-BR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3,0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2.428.258</a:t>
                      </a:r>
                      <a:endParaRPr kumimoji="0" lang="pt-BR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69,8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1.166.357 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33,5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1.261.901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36,3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2006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4.676.646</a:t>
                      </a:r>
                      <a:endParaRPr kumimoji="0" lang="pt-BR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1.209.304</a:t>
                      </a:r>
                      <a:endParaRPr kumimoji="0" lang="pt-BR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25,8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589.821 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12,6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481.756 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10,3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137.727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2,9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3.467.342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74,2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850900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1.543.176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33,0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252538" algn="l"/>
                          <a:tab pos="1368425" algn="l"/>
                          <a:tab pos="1547813" algn="l"/>
                          <a:tab pos="1638300" algn="l"/>
                        </a:tabLst>
                      </a:pPr>
                      <a:r>
                        <a:rPr kumimoji="0" lang="pt-B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1.924.166</a:t>
                      </a:r>
                      <a:endParaRPr kumimoji="0" lang="pt-BR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41,2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2009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5.115.896</a:t>
                      </a:r>
                      <a:endParaRPr kumimoji="0" lang="pt-BR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1.351.168</a:t>
                      </a:r>
                      <a:endParaRPr kumimoji="0" lang="pt-BR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26,4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752.847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14,7</a:t>
                      </a:r>
                      <a:endParaRPr kumimoji="0" lang="pt-BR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480.145</a:t>
                      </a:r>
                      <a:endParaRPr kumimoji="0" lang="pt-BR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9,4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118.176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2,3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3.764.728</a:t>
                      </a:r>
                      <a:endParaRPr kumimoji="0" lang="pt-BR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73,6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864.965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16,9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2.899.763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56,7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2010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5.449.120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1.461.696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  <a:tab pos="11747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26,8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833.934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15.3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524.698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9,6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103.094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1,9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3.987.424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73,2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600.501*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11,0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3.386.923*</a:t>
                      </a:r>
                      <a:endParaRPr kumimoji="0" lang="pt-B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62,1</a:t>
                      </a:r>
                      <a:endParaRPr kumimoji="0" lang="pt-B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5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%1999-2002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149350" algn="l"/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46,8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26,4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20,1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37,4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19,9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57,8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31,5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93,7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216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5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%2002-2006 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149350" algn="l"/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34,4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14,9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10,9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15,9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31,8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42,8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32,3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52,5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216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55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%2006-2010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149350" algn="l"/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16,5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20,8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41,4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8,9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-25,1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15,0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-61,1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76,0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216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55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%2009-2010 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149350" algn="l"/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6,5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8,2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10,7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9,3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-12,7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5,9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-30,6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16,8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216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55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%1999-2010</a:t>
                      </a:r>
                      <a:endParaRPr kumimoji="0" lang="pt-B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149350" algn="l"/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130,0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75,7</a:t>
                      </a:r>
                      <a:endParaRPr kumimoji="0" lang="pt-B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88,4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73,5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18,4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159,3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-32,3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180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420,0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216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428625" algn="l"/>
                        </a:tabLst>
                      </a:pPr>
                      <a:r>
                        <a:rPr kumimoji="0" lang="pt-B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t-B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576064"/>
          </a:xfrm>
        </p:spPr>
        <p:txBody>
          <a:bodyPr>
            <a:noAutofit/>
          </a:bodyPr>
          <a:lstStyle/>
          <a:p>
            <a:pPr marL="803275" indent="-803275" eaLnBrk="1" fontAlgn="auto" hangingPunct="1">
              <a:spcAft>
                <a:spcPts val="0"/>
              </a:spcAft>
              <a:defRPr/>
            </a:pPr>
            <a:r>
              <a:rPr lang="pt-BR" sz="1400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Tabela 3 - Evolução e percentual do número de matrículas de educação superior por categoria administrativa (pública: federal, estadual, municipal; privada: confessional e comunitária, e particular) – 1999- 2010</a:t>
            </a:r>
          </a:p>
        </p:txBody>
      </p:sp>
      <p:sp>
        <p:nvSpPr>
          <p:cNvPr id="21684" name="Retângulo 4"/>
          <p:cNvSpPr>
            <a:spLocks noChangeArrowheads="1"/>
          </p:cNvSpPr>
          <p:nvPr/>
        </p:nvSpPr>
        <p:spPr bwMode="auto">
          <a:xfrm>
            <a:off x="-36513" y="5949280"/>
            <a:ext cx="9072563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92075">
              <a:defRPr/>
            </a:pPr>
            <a:r>
              <a:rPr lang="pt-B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*</a:t>
            </a:r>
            <a:r>
              <a:rPr lang="pt-B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Estimativa a partir da taxa de evolução anual no triênio 2006-2009</a:t>
            </a:r>
          </a:p>
          <a:p>
            <a:pPr marL="92075">
              <a:defRPr/>
            </a:pPr>
            <a:r>
              <a:rPr lang="pt-B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Fonte: BRASIL. </a:t>
            </a:r>
            <a:r>
              <a:rPr lang="pt-BR" sz="1400" cap="smal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mec</a:t>
            </a:r>
            <a:r>
              <a:rPr lang="pt-BR" sz="1400" cap="small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/</a:t>
            </a:r>
            <a:r>
              <a:rPr lang="pt-BR" sz="1400" cap="smal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inep</a:t>
            </a:r>
            <a:r>
              <a:rPr lang="pt-BR" sz="1400" cap="small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. </a:t>
            </a:r>
            <a:r>
              <a:rPr lang="pt-B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Sinopse Estatística da Educação Superior, 2011. (Elaboração de Valdemar Sguissardi)</a:t>
            </a:r>
          </a:p>
        </p:txBody>
      </p:sp>
      <p:sp>
        <p:nvSpPr>
          <p:cNvPr id="5" name="Elipse 4"/>
          <p:cNvSpPr/>
          <p:nvPr/>
        </p:nvSpPr>
        <p:spPr>
          <a:xfrm>
            <a:off x="2267744" y="1988840"/>
            <a:ext cx="432048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2267744" y="3501008"/>
            <a:ext cx="432048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8676456" y="3501008"/>
            <a:ext cx="432048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7524328" y="3501008"/>
            <a:ext cx="432048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8676456" y="1988840"/>
            <a:ext cx="467544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7524328" y="1988840"/>
            <a:ext cx="432048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1691680" y="3861048"/>
            <a:ext cx="432048" cy="2880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6876256" y="5589240"/>
            <a:ext cx="432048" cy="2880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1690192" y="5589240"/>
            <a:ext cx="432048" cy="2880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8028384" y="5589240"/>
            <a:ext cx="432048" cy="2880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6876256" y="4725144"/>
            <a:ext cx="432048" cy="2880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8100392" y="3861048"/>
            <a:ext cx="432048" cy="2880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6876256" y="3861048"/>
            <a:ext cx="432048" cy="2880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60837"/>
              </p:ext>
            </p:extLst>
          </p:nvPr>
        </p:nvGraphicFramePr>
        <p:xfrm>
          <a:off x="251520" y="1196752"/>
          <a:ext cx="864096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936104"/>
          </a:xfrm>
        </p:spPr>
        <p:txBody>
          <a:bodyPr>
            <a:normAutofit/>
          </a:bodyPr>
          <a:lstStyle/>
          <a:p>
            <a:pPr marL="1076325" indent="-1076325"/>
            <a:r>
              <a:rPr lang="es-ES" sz="1800" dirty="0">
                <a:solidFill>
                  <a:schemeClr val="tx1"/>
                </a:solidFill>
                <a:latin typeface="Cambria" pitchFamily="18" charset="0"/>
              </a:rPr>
              <a:t>Gráfico 1 - </a:t>
            </a:r>
            <a:r>
              <a:rPr lang="es-ES" sz="1800" dirty="0" err="1">
                <a:solidFill>
                  <a:schemeClr val="tx1"/>
                </a:solidFill>
                <a:latin typeface="Cambria" pitchFamily="18" charset="0"/>
              </a:rPr>
              <a:t>Evolução</a:t>
            </a:r>
            <a:r>
              <a:rPr lang="es-ES" sz="1800" dirty="0">
                <a:solidFill>
                  <a:schemeClr val="tx1"/>
                </a:solidFill>
                <a:latin typeface="Cambria" pitchFamily="18" charset="0"/>
              </a:rPr>
              <a:t> e </a:t>
            </a:r>
            <a:r>
              <a:rPr lang="es-ES" sz="1800" dirty="0" err="1">
                <a:solidFill>
                  <a:schemeClr val="tx1"/>
                </a:solidFill>
                <a:latin typeface="Cambria" pitchFamily="18" charset="0"/>
              </a:rPr>
              <a:t>porcentagem</a:t>
            </a:r>
            <a:r>
              <a:rPr lang="es-ES" sz="1800" dirty="0">
                <a:solidFill>
                  <a:schemeClr val="tx1"/>
                </a:solidFill>
                <a:latin typeface="Cambria" pitchFamily="18" charset="0"/>
              </a:rPr>
              <a:t> de matrículas na </a:t>
            </a:r>
            <a:r>
              <a:rPr lang="es-ES" sz="1800" dirty="0" err="1">
                <a:solidFill>
                  <a:schemeClr val="tx1"/>
                </a:solidFill>
                <a:latin typeface="Cambria" pitchFamily="18" charset="0"/>
              </a:rPr>
              <a:t>educação</a:t>
            </a:r>
            <a:r>
              <a:rPr lang="es-ES" sz="1800" dirty="0">
                <a:solidFill>
                  <a:schemeClr val="tx1"/>
                </a:solidFill>
                <a:latin typeface="Cambria" pitchFamily="18" charset="0"/>
              </a:rPr>
              <a:t> superior por </a:t>
            </a:r>
            <a:r>
              <a:rPr lang="es-ES" sz="1800" dirty="0" err="1">
                <a:solidFill>
                  <a:schemeClr val="tx1"/>
                </a:solidFill>
                <a:latin typeface="Cambria" pitchFamily="18" charset="0"/>
              </a:rPr>
              <a:t>categoria</a:t>
            </a:r>
            <a:r>
              <a:rPr lang="es-ES" sz="1800" dirty="0">
                <a:solidFill>
                  <a:schemeClr val="tx1"/>
                </a:solidFill>
                <a:latin typeface="Cambria" pitchFamily="18" charset="0"/>
              </a:rPr>
              <a:t> administrativa (pública: federal, estatal, municipal; privada: confesional e comunitaria; e particular) - 1999-2010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1520" y="6237312"/>
            <a:ext cx="85689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062163" indent="-1970088"/>
            <a:r>
              <a:rPr lang="pt-BR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Fonte </a:t>
            </a:r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dos dados:  BRASIL.MEC/INEP. </a:t>
            </a:r>
            <a:r>
              <a:rPr lang="es-E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Sinopse</a:t>
            </a:r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 </a:t>
            </a:r>
            <a:r>
              <a:rPr lang="es-E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Estatística</a:t>
            </a:r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 do </a:t>
            </a:r>
            <a:r>
              <a:rPr lang="es-E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Ensino</a:t>
            </a:r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 Superior, 2011.</a:t>
            </a:r>
            <a:endParaRPr lang="pt-B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95979A06-D6A1-4FD1-B90F-E7CCA1BCAF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193414"/>
              </p:ext>
            </p:extLst>
          </p:nvPr>
        </p:nvGraphicFramePr>
        <p:xfrm>
          <a:off x="457200" y="823900"/>
          <a:ext cx="8229600" cy="5280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433">
                  <a:extLst>
                    <a:ext uri="{9D8B030D-6E8A-4147-A177-3AD203B41FA5}">
                      <a16:colId xmlns:a16="http://schemas.microsoft.com/office/drawing/2014/main" val="1154499175"/>
                    </a:ext>
                  </a:extLst>
                </a:gridCol>
                <a:gridCol w="210329">
                  <a:extLst>
                    <a:ext uri="{9D8B030D-6E8A-4147-A177-3AD203B41FA5}">
                      <a16:colId xmlns:a16="http://schemas.microsoft.com/office/drawing/2014/main" val="808382951"/>
                    </a:ext>
                  </a:extLst>
                </a:gridCol>
                <a:gridCol w="2050694">
                  <a:extLst>
                    <a:ext uri="{9D8B030D-6E8A-4147-A177-3AD203B41FA5}">
                      <a16:colId xmlns:a16="http://schemas.microsoft.com/office/drawing/2014/main" val="1271838843"/>
                    </a:ext>
                  </a:extLst>
                </a:gridCol>
                <a:gridCol w="1898405">
                  <a:extLst>
                    <a:ext uri="{9D8B030D-6E8A-4147-A177-3AD203B41FA5}">
                      <a16:colId xmlns:a16="http://schemas.microsoft.com/office/drawing/2014/main" val="3992020996"/>
                    </a:ext>
                  </a:extLst>
                </a:gridCol>
                <a:gridCol w="1843543">
                  <a:extLst>
                    <a:ext uri="{9D8B030D-6E8A-4147-A177-3AD203B41FA5}">
                      <a16:colId xmlns:a16="http://schemas.microsoft.com/office/drawing/2014/main" val="4190084674"/>
                    </a:ext>
                  </a:extLst>
                </a:gridCol>
                <a:gridCol w="1290196">
                  <a:extLst>
                    <a:ext uri="{9D8B030D-6E8A-4147-A177-3AD203B41FA5}">
                      <a16:colId xmlns:a16="http://schemas.microsoft.com/office/drawing/2014/main" val="420892547"/>
                    </a:ext>
                  </a:extLst>
                </a:gridCol>
              </a:tblGrid>
              <a:tr h="7958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Ordem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Grupo/Instituição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Receita líquida em R$ milhões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Número de alunos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 dirty="0">
                          <a:effectLst/>
                          <a:latin typeface="Cambria" panose="02040503050406030204" pitchFamily="18" charset="0"/>
                        </a:rPr>
                        <a:t>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 dirty="0">
                          <a:effectLst/>
                          <a:latin typeface="Cambria" panose="02040503050406030204" pitchFamily="18" charset="0"/>
                        </a:rPr>
                        <a:t>mercado</a:t>
                      </a:r>
                      <a:endParaRPr lang="pt-BR" sz="18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740087"/>
                  </a:ext>
                </a:extLst>
              </a:tr>
              <a:tr h="32384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1o.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 dirty="0">
                          <a:effectLst/>
                          <a:latin typeface="Cambria" panose="02040503050406030204" pitchFamily="18" charset="0"/>
                        </a:rPr>
                        <a:t>Kroton</a:t>
                      </a:r>
                      <a:endParaRPr lang="pt-BR" sz="18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318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 dirty="0">
                          <a:effectLst/>
                          <a:latin typeface="Cambria" panose="02040503050406030204" pitchFamily="18" charset="0"/>
                        </a:rPr>
                        <a:t>2.015</a:t>
                      </a:r>
                      <a:endParaRPr lang="pt-BR" sz="18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2385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519.000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 dirty="0">
                          <a:effectLst/>
                          <a:latin typeface="Cambria" panose="02040503050406030204" pitchFamily="18" charset="0"/>
                        </a:rPr>
                        <a:t>9,5</a:t>
                      </a:r>
                      <a:endParaRPr lang="pt-BR" sz="18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7228708"/>
                  </a:ext>
                </a:extLst>
              </a:tr>
              <a:tr h="32384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2o.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Anhanguera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318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1.812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2385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442.000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 dirty="0">
                          <a:effectLst/>
                          <a:latin typeface="Cambria" panose="02040503050406030204" pitchFamily="18" charset="0"/>
                        </a:rPr>
                        <a:t>8,1</a:t>
                      </a:r>
                      <a:endParaRPr lang="pt-BR" sz="18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5707355"/>
                  </a:ext>
                </a:extLst>
              </a:tr>
              <a:tr h="32384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3o.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Estácio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318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1.731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2385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315.700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 dirty="0">
                          <a:effectLst/>
                          <a:latin typeface="Cambria" panose="02040503050406030204" pitchFamily="18" charset="0"/>
                        </a:rPr>
                        <a:t>5,8</a:t>
                      </a:r>
                      <a:endParaRPr lang="pt-BR" sz="18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6539606"/>
                  </a:ext>
                </a:extLst>
              </a:tr>
              <a:tr h="32384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4o.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 dirty="0" err="1">
                          <a:effectLst/>
                          <a:latin typeface="Cambria" panose="02040503050406030204" pitchFamily="18" charset="0"/>
                        </a:rPr>
                        <a:t>Unip</a:t>
                      </a:r>
                      <a:endParaRPr lang="pt-BR" sz="18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318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1.431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2385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247.520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 dirty="0">
                          <a:effectLst/>
                          <a:latin typeface="Cambria" panose="02040503050406030204" pitchFamily="18" charset="0"/>
                        </a:rPr>
                        <a:t>4,5</a:t>
                      </a:r>
                      <a:endParaRPr lang="pt-BR" sz="18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9439233"/>
                  </a:ext>
                </a:extLst>
              </a:tr>
              <a:tr h="32384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5o.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Laureate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318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1.115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2385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170.000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 dirty="0">
                          <a:effectLst/>
                          <a:latin typeface="Cambria" panose="02040503050406030204" pitchFamily="18" charset="0"/>
                        </a:rPr>
                        <a:t>3,1</a:t>
                      </a:r>
                      <a:endParaRPr lang="pt-BR" sz="18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3851692"/>
                  </a:ext>
                </a:extLst>
              </a:tr>
              <a:tr h="32384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6o.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Uninove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318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584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2385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134.000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 dirty="0">
                          <a:effectLst/>
                          <a:latin typeface="Cambria" panose="02040503050406030204" pitchFamily="18" charset="0"/>
                        </a:rPr>
                        <a:t>2,5</a:t>
                      </a:r>
                      <a:endParaRPr lang="pt-BR" sz="18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6471536"/>
                  </a:ext>
                </a:extLst>
              </a:tr>
              <a:tr h="32384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7o.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Unicsul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318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529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2385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55.000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 dirty="0">
                          <a:effectLst/>
                          <a:latin typeface="Cambria" panose="02040503050406030204" pitchFamily="18" charset="0"/>
                        </a:rPr>
                        <a:t>1,0</a:t>
                      </a:r>
                      <a:endParaRPr lang="pt-BR" sz="18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4543424"/>
                  </a:ext>
                </a:extLst>
              </a:tr>
              <a:tr h="32384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8o.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Anima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318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461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2385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49.000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 dirty="0">
                          <a:effectLst/>
                          <a:latin typeface="Cambria" panose="02040503050406030204" pitchFamily="18" charset="0"/>
                        </a:rPr>
                        <a:t>0,9</a:t>
                      </a:r>
                      <a:endParaRPr lang="pt-BR" sz="18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1438639"/>
                  </a:ext>
                </a:extLst>
              </a:tr>
              <a:tr h="32384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9o.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Ser Educac.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318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457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2385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98,800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 dirty="0">
                          <a:effectLst/>
                          <a:latin typeface="Cambria" panose="02040503050406030204" pitchFamily="18" charset="0"/>
                        </a:rPr>
                        <a:t>1,8</a:t>
                      </a:r>
                      <a:endParaRPr lang="pt-BR" sz="18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0073313"/>
                  </a:ext>
                </a:extLst>
              </a:tr>
              <a:tr h="32384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10o.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Whitney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318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343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2385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40.000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 dirty="0">
                          <a:effectLst/>
                          <a:latin typeface="Cambria" panose="02040503050406030204" pitchFamily="18" charset="0"/>
                        </a:rPr>
                        <a:t>0,7</a:t>
                      </a:r>
                      <a:endParaRPr lang="pt-BR" sz="18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0776308"/>
                  </a:ext>
                </a:extLst>
              </a:tr>
              <a:tr h="32384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11o.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Devry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318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242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2385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30.000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 dirty="0">
                          <a:effectLst/>
                          <a:latin typeface="Cambria" panose="02040503050406030204" pitchFamily="18" charset="0"/>
                        </a:rPr>
                        <a:t>0,6</a:t>
                      </a:r>
                      <a:endParaRPr lang="pt-BR" sz="18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8201361"/>
                  </a:ext>
                </a:extLst>
              </a:tr>
              <a:tr h="32384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12o.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Tiradentes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318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236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2385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40,700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 dirty="0">
                          <a:effectLst/>
                          <a:latin typeface="Cambria" panose="02040503050406030204" pitchFamily="18" charset="0"/>
                        </a:rPr>
                        <a:t>0,7</a:t>
                      </a:r>
                      <a:endParaRPr lang="pt-BR" sz="18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6646679"/>
                  </a:ext>
                </a:extLst>
              </a:tr>
              <a:tr h="323842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Subtotal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318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10.956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2385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2.141.720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 dirty="0">
                          <a:effectLst/>
                          <a:latin typeface="Cambria" panose="02040503050406030204" pitchFamily="18" charset="0"/>
                        </a:rPr>
                        <a:t>39,3</a:t>
                      </a:r>
                      <a:endParaRPr lang="pt-BR" sz="18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4121353"/>
                  </a:ext>
                </a:extLst>
              </a:tr>
              <a:tr h="17878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Total do Setor Privado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318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 dirty="0">
                          <a:effectLst/>
                          <a:latin typeface="Cambria" panose="02040503050406030204" pitchFamily="18" charset="0"/>
                        </a:rPr>
                        <a:t>32.040</a:t>
                      </a:r>
                      <a:endParaRPr lang="pt-BR" sz="18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2385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>
                          <a:effectLst/>
                          <a:latin typeface="Cambria" panose="02040503050406030204" pitchFamily="18" charset="0"/>
                        </a:rPr>
                        <a:t>5.448.730</a:t>
                      </a:r>
                      <a:endParaRPr lang="pt-BR" sz="1800" kern="10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BR" sz="1800" kern="100" dirty="0">
                          <a:effectLst/>
                          <a:latin typeface="Cambria" panose="02040503050406030204" pitchFamily="18" charset="0"/>
                        </a:rPr>
                        <a:t>100,0</a:t>
                      </a:r>
                      <a:endParaRPr lang="pt-BR" sz="1800" kern="100" dirty="0">
                        <a:effectLst/>
                        <a:latin typeface="Cambria" panose="020405030504060302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4077721"/>
                  </a:ext>
                </a:extLst>
              </a:tr>
            </a:tbl>
          </a:graphicData>
        </a:graphic>
      </p:graphicFrame>
      <p:sp>
        <p:nvSpPr>
          <p:cNvPr id="3" name="Título 2">
            <a:extLst>
              <a:ext uri="{FF2B5EF4-FFF2-40B4-BE49-F238E27FC236}">
                <a16:creationId xmlns:a16="http://schemas.microsoft.com/office/drawing/2014/main" id="{5A5D6E31-1FB3-49F4-888D-2AD2598F3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352" y="260648"/>
            <a:ext cx="8579296" cy="634076"/>
          </a:xfrm>
        </p:spPr>
        <p:txBody>
          <a:bodyPr>
            <a:normAutofit fontScale="90000"/>
          </a:bodyPr>
          <a:lstStyle/>
          <a:p>
            <a:pPr marL="1076325" indent="-1076325"/>
            <a:r>
              <a:rPr lang="pt-BR" sz="2000" dirty="0">
                <a:effectLst/>
                <a:latin typeface="Cambria" panose="02040503050406030204" pitchFamily="18" charset="0"/>
              </a:rPr>
              <a:t>Tabela 4 – Os 12 maiores grupos educacionais com fins lucrativos no Brasil - 2013</a:t>
            </a:r>
            <a:br>
              <a:rPr lang="pt-BR" sz="1800" dirty="0">
                <a:effectLst/>
                <a:latin typeface="Cambria" panose="02040503050406030204" pitchFamily="18" charset="0"/>
              </a:rPr>
            </a:br>
            <a:endParaRPr lang="pt-BR" sz="1800" dirty="0">
              <a:latin typeface="Cambria" panose="02040503050406030204" pitchFamily="18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860E902-9A9A-48C8-8692-C9EF922140E7}"/>
              </a:ext>
            </a:extLst>
          </p:cNvPr>
          <p:cNvSpPr txBox="1"/>
          <p:nvPr/>
        </p:nvSpPr>
        <p:spPr>
          <a:xfrm>
            <a:off x="457200" y="6228020"/>
            <a:ext cx="8404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t-BR" sz="1600" dirty="0">
                <a:latin typeface="Cambria" panose="02040503050406030204" pitchFamily="18" charset="0"/>
              </a:rPr>
              <a:t>Fonte: Tabela elaborada com dados de Hoper (Apud MAIA, 2014, p. 39).</a:t>
            </a:r>
          </a:p>
        </p:txBody>
      </p:sp>
    </p:spTree>
    <p:extLst>
      <p:ext uri="{BB962C8B-B14F-4D97-AF65-F5344CB8AC3E}">
        <p14:creationId xmlns:p14="http://schemas.microsoft.com/office/powerpoint/2010/main" val="2118652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Mincho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3946</TotalTime>
  <Words>2211</Words>
  <Application>Microsoft Office PowerPoint</Application>
  <PresentationFormat>Apresentação na tela (4:3)</PresentationFormat>
  <Paragraphs>722</Paragraphs>
  <Slides>15</Slides>
  <Notes>13</Notes>
  <HiddenSlides>1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7" baseType="lpstr">
      <vt:lpstr>Batang</vt:lpstr>
      <vt:lpstr>Arial</vt:lpstr>
      <vt:lpstr>Calibri</vt:lpstr>
      <vt:lpstr>Cambria</vt:lpstr>
      <vt:lpstr>Georgia</vt:lpstr>
      <vt:lpstr>Lucida Sans Unicode</vt:lpstr>
      <vt:lpstr>Palatino Linotype</vt:lpstr>
      <vt:lpstr>Times New Roman</vt:lpstr>
      <vt:lpstr>Verdana</vt:lpstr>
      <vt:lpstr>Wingdings 2</vt:lpstr>
      <vt:lpstr>Wingdings 3</vt:lpstr>
      <vt:lpstr>Concurso</vt:lpstr>
      <vt:lpstr>UNIGRAN - CENTRO UNIVERSITÁRIO DA GRANDE DOURADOS  FÓRUM DE PRÓ-REITORES DE GRADUAÇÃO  DO CENTRO-OESTE  Palestra Alguns Desafios Atuais da Educação Superior  no Brasil  Valdemar Sguissardi Prof. Dr. Titular (aposentado) da UFSCar       Dourados, 3 de maio de 2018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Tabela 3 - Evolução e percentual do número de matrículas de educação superior por categoria administrativa (pública: federal, estadual, municipal; privada: confessional e comunitária, e particular) – 1999- 2010</vt:lpstr>
      <vt:lpstr>Gráfico 1 - Evolução e porcentagem de matrículas na educação superior por categoria administrativa (pública: federal, estatal, municipal; privada: confesional e comunitaria; e particular) - 1999-2010</vt:lpstr>
      <vt:lpstr>Tabela 4 – Os 12 maiores grupos educacionais com fins lucrativos no Brasil - 2013 </vt:lpstr>
      <vt:lpstr>Tabela 5 – Evolução do número de instituições e de matrículas de educação superior por categoria administrativa (público e privada) – 2010-2015</vt:lpstr>
      <vt:lpstr>Gráfico 2 – Evolução percentual das matrículas públicas e privadas no Brasil (1964-2016) </vt:lpstr>
      <vt:lpstr> Tabela 1 -Total de docentes em exercício com doutorado e em regime de tempo integral por dependência administrativa – Brasil - 2016 </vt:lpstr>
      <vt:lpstr>Gráfico 3 – Distribuição dos Docentes das IES por Duração do Contrato de Trabalho em 2013. </vt:lpstr>
      <vt:lpstr>Apresentação do PowerPoint</vt:lpstr>
      <vt:lpstr>Apresentação do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 BUENOS AIRES Congreso en Docencia Universitária  17 y 18 de Octubre de 2013   Eje 1  La profesión académica entre la tradición y el cambio   Panel  La profesión académica: formas de organización y nuevas  condiciones de producción intelectual     Expositores Monica Marquina  Norberto Fernandez Lamarra   Valdemar Sguissardi     Exposição n. 3 El productivismo académico Secuestro del tiempo libre y del ocio creativo del profesor-investigador      Valdemar Sguissardi Prof. Dr. Titular (aposentado) da Ufscar      Viernes, 18 de octubre de 2013, 11 hs</dc:title>
  <dc:creator>Valdemar Sguissardi</dc:creator>
  <cp:lastModifiedBy>Valdemar Sguissardi</cp:lastModifiedBy>
  <cp:revision>363</cp:revision>
  <dcterms:created xsi:type="dcterms:W3CDTF">2013-10-15T13:06:39Z</dcterms:created>
  <dcterms:modified xsi:type="dcterms:W3CDTF">2018-05-02T11:14:16Z</dcterms:modified>
</cp:coreProperties>
</file>